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92" r:id="rId3"/>
    <p:sldId id="307" r:id="rId4"/>
    <p:sldId id="308" r:id="rId5"/>
    <p:sldId id="309" r:id="rId6"/>
    <p:sldId id="310" r:id="rId7"/>
    <p:sldId id="311" r:id="rId8"/>
    <p:sldId id="261" r:id="rId9"/>
    <p:sldId id="312" r:id="rId10"/>
    <p:sldId id="262" r:id="rId11"/>
    <p:sldId id="314" r:id="rId12"/>
    <p:sldId id="263" r:id="rId13"/>
    <p:sldId id="259" r:id="rId14"/>
    <p:sldId id="313" r:id="rId15"/>
    <p:sldId id="318" r:id="rId16"/>
    <p:sldId id="260" r:id="rId17"/>
    <p:sldId id="264" r:id="rId18"/>
    <p:sldId id="265" r:id="rId19"/>
    <p:sldId id="293" r:id="rId20"/>
    <p:sldId id="267" r:id="rId21"/>
    <p:sldId id="268" r:id="rId22"/>
    <p:sldId id="295" r:id="rId23"/>
    <p:sldId id="296" r:id="rId24"/>
    <p:sldId id="269" r:id="rId25"/>
    <p:sldId id="297" r:id="rId26"/>
    <p:sldId id="273" r:id="rId27"/>
    <p:sldId id="274" r:id="rId28"/>
    <p:sldId id="277" r:id="rId29"/>
    <p:sldId id="278" r:id="rId30"/>
    <p:sldId id="279" r:id="rId31"/>
    <p:sldId id="283" r:id="rId32"/>
    <p:sldId id="284" r:id="rId33"/>
    <p:sldId id="287" r:id="rId34"/>
    <p:sldId id="286" r:id="rId35"/>
    <p:sldId id="288" r:id="rId36"/>
    <p:sldId id="298" r:id="rId37"/>
    <p:sldId id="289" r:id="rId38"/>
    <p:sldId id="306" r:id="rId39"/>
    <p:sldId id="290" r:id="rId40"/>
    <p:sldId id="319" r:id="rId41"/>
    <p:sldId id="304" r:id="rId42"/>
    <p:sldId id="316" r:id="rId43"/>
    <p:sldId id="317" r:id="rId44"/>
  </p:sldIdLst>
  <p:sldSz cx="10172700" cy="78867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08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83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80247" autoAdjust="0"/>
  </p:normalViewPr>
  <p:slideViewPr>
    <p:cSldViewPr>
      <p:cViewPr varScale="1">
        <p:scale>
          <a:sx n="77" d="100"/>
          <a:sy n="77" d="100"/>
        </p:scale>
        <p:origin x="2392" y="18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21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174"/>
    </p:cViewPr>
  </p:sorterViewPr>
  <p:notesViewPr>
    <p:cSldViewPr>
      <p:cViewPr varScale="1">
        <p:scale>
          <a:sx n="62" d="100"/>
          <a:sy n="62" d="100"/>
        </p:scale>
        <p:origin x="1998" y="60"/>
      </p:cViewPr>
      <p:guideLst>
        <p:guide orient="horz" pos="2208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731" cy="351367"/>
          </a:xfrm>
          <a:prstGeom prst="rect">
            <a:avLst/>
          </a:prstGeom>
        </p:spPr>
        <p:txBody>
          <a:bodyPr vert="horz" lIns="82561" tIns="41281" rIns="82561" bIns="41281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6219" y="0"/>
            <a:ext cx="4028731" cy="351367"/>
          </a:xfrm>
          <a:prstGeom prst="rect">
            <a:avLst/>
          </a:prstGeom>
        </p:spPr>
        <p:txBody>
          <a:bodyPr vert="horz" lIns="82561" tIns="41281" rIns="82561" bIns="41281" rtlCol="0"/>
          <a:lstStyle>
            <a:lvl1pPr algn="r">
              <a:defRPr sz="1100"/>
            </a:lvl1pPr>
          </a:lstStyle>
          <a:p>
            <a:fld id="{BB50B852-1396-4821-AA7B-B8D95F4B84E1}" type="datetimeFigureOut">
              <a:rPr lang="en-US" smtClean="0"/>
              <a:t>1/11/17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9034"/>
            <a:ext cx="4028731" cy="351366"/>
          </a:xfrm>
          <a:prstGeom prst="rect">
            <a:avLst/>
          </a:prstGeom>
        </p:spPr>
        <p:txBody>
          <a:bodyPr vert="horz" lIns="82561" tIns="41281" rIns="82561" bIns="41281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6219" y="6659034"/>
            <a:ext cx="4028731" cy="351366"/>
          </a:xfrm>
          <a:prstGeom prst="rect">
            <a:avLst/>
          </a:prstGeom>
        </p:spPr>
        <p:txBody>
          <a:bodyPr vert="horz" lIns="82561" tIns="41281" rIns="82561" bIns="41281" rtlCol="0" anchor="b"/>
          <a:lstStyle>
            <a:lvl1pPr algn="r">
              <a:defRPr sz="1100"/>
            </a:lvl1pPr>
          </a:lstStyle>
          <a:p>
            <a:fld id="{9834A545-66AD-43AD-B827-89DE0FF97A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45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731" cy="351367"/>
          </a:xfrm>
          <a:prstGeom prst="rect">
            <a:avLst/>
          </a:prstGeom>
        </p:spPr>
        <p:txBody>
          <a:bodyPr vert="horz" lIns="82561" tIns="41281" rIns="82561" bIns="41281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219" y="0"/>
            <a:ext cx="4028731" cy="351367"/>
          </a:xfrm>
          <a:prstGeom prst="rect">
            <a:avLst/>
          </a:prstGeom>
        </p:spPr>
        <p:txBody>
          <a:bodyPr vert="horz" lIns="82561" tIns="41281" rIns="82561" bIns="41281" rtlCol="0"/>
          <a:lstStyle>
            <a:lvl1pPr algn="r">
              <a:defRPr sz="1100"/>
            </a:lvl1pPr>
          </a:lstStyle>
          <a:p>
            <a:fld id="{5DBB7AB8-103C-46FB-98CE-602A0ECBF158}" type="datetimeFigureOut">
              <a:rPr lang="en-US" smtClean="0"/>
              <a:t>1/11/17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21025" y="876300"/>
            <a:ext cx="3054350" cy="2366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2561" tIns="41281" rIns="82561" bIns="4128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931" y="3373967"/>
            <a:ext cx="7436540" cy="2760133"/>
          </a:xfrm>
          <a:prstGeom prst="rect">
            <a:avLst/>
          </a:prstGeom>
        </p:spPr>
        <p:txBody>
          <a:bodyPr vert="horz" lIns="82561" tIns="41281" rIns="82561" bIns="4128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034"/>
            <a:ext cx="4028731" cy="351366"/>
          </a:xfrm>
          <a:prstGeom prst="rect">
            <a:avLst/>
          </a:prstGeom>
        </p:spPr>
        <p:txBody>
          <a:bodyPr vert="horz" lIns="82561" tIns="41281" rIns="82561" bIns="41281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219" y="6659034"/>
            <a:ext cx="4028731" cy="351366"/>
          </a:xfrm>
          <a:prstGeom prst="rect">
            <a:avLst/>
          </a:prstGeom>
        </p:spPr>
        <p:txBody>
          <a:bodyPr vert="horz" lIns="82561" tIns="41281" rIns="82561" bIns="41281" rtlCol="0" anchor="b"/>
          <a:lstStyle>
            <a:lvl1pPr algn="r">
              <a:defRPr sz="1100"/>
            </a:lvl1pPr>
          </a:lstStyle>
          <a:p>
            <a:fld id="{FA9F25CA-1F82-41AD-B6B3-22CBDB2156E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818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Don’t worry about remembering everything that we say here today…we</a:t>
            </a:r>
            <a:r>
              <a:rPr lang="en-US" baseline="0" dirty="0"/>
              <a:t> are recording this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baseline="0" dirty="0"/>
              <a:t>Because we are recording this, I’ll be talking to 2 audiences at once (live &amp; recorded)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baseline="0" dirty="0"/>
              <a:t>We will have Q&amp;A at the end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baseline="0" dirty="0"/>
              <a:t>I want to welcome all staff and volunteers to this Faith Chapel Brand Education session.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baseline="0" dirty="0"/>
              <a:t>Today, we are going to discuss three major areas related to our new brand: (1) our story, (2) our style guide, (3) communication standards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baseline="0" dirty="0"/>
              <a:t>So let’s begin by defining our terms…what exactly is a brand???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040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Please discontinue use of the old mission “We are a ministry of excellence…”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945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In</a:t>
            </a:r>
            <a:r>
              <a:rPr lang="en-US" baseline="0" dirty="0"/>
              <a:t> </a:t>
            </a:r>
            <a:r>
              <a:rPr lang="en-US" dirty="0"/>
              <a:t>the summer of 1984, our Founding Pastor, Dr.</a:t>
            </a:r>
            <a:r>
              <a:rPr lang="en-US" baseline="0" dirty="0"/>
              <a:t> </a:t>
            </a:r>
            <a:r>
              <a:rPr lang="en-US" dirty="0"/>
              <a:t>Michael D. Moore, received this prophetic</a:t>
            </a:r>
            <a:r>
              <a:rPr lang="en-US" baseline="0" dirty="0"/>
              <a:t> </a:t>
            </a:r>
            <a:r>
              <a:rPr lang="en-US" dirty="0"/>
              <a:t>Word from God.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We are in the midst of</a:t>
            </a:r>
            <a:r>
              <a:rPr lang="en-US" baseline="0" dirty="0"/>
              <a:t> </a:t>
            </a:r>
            <a:r>
              <a:rPr lang="en-US" dirty="0"/>
              <a:t>tremendous, societal shifts that are leaving</a:t>
            </a:r>
            <a:r>
              <a:rPr lang="en-US" baseline="0" dirty="0"/>
              <a:t> </a:t>
            </a:r>
            <a:r>
              <a:rPr lang="en-US" dirty="0"/>
              <a:t>millions with unanswered questions about</a:t>
            </a:r>
            <a:r>
              <a:rPr lang="en-US" baseline="0" dirty="0"/>
              <a:t> </a:t>
            </a:r>
            <a:r>
              <a:rPr lang="en-US" dirty="0"/>
              <a:t>their purpose, spirituality, finances, sexuality,</a:t>
            </a:r>
            <a:r>
              <a:rPr lang="en-US" baseline="0" dirty="0"/>
              <a:t> </a:t>
            </a:r>
            <a:r>
              <a:rPr lang="en-US" dirty="0"/>
              <a:t>family, career and more. 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The Word of God is</a:t>
            </a:r>
            <a:r>
              <a:rPr lang="en-US" baseline="0" dirty="0"/>
              <a:t> </a:t>
            </a:r>
            <a:r>
              <a:rPr lang="en-US" dirty="0"/>
              <a:t>the Answer is profound in its simplicity while</a:t>
            </a:r>
            <a:r>
              <a:rPr lang="en-US" baseline="0" dirty="0"/>
              <a:t> </a:t>
            </a:r>
            <a:r>
              <a:rPr lang="en-US" dirty="0"/>
              <a:t>remaining grounded amongst an ever-changing</a:t>
            </a:r>
            <a:r>
              <a:rPr lang="en-US" baseline="0" dirty="0"/>
              <a:t> </a:t>
            </a:r>
            <a:r>
              <a:rPr lang="en-US" dirty="0"/>
              <a:t>world.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dirty="0"/>
          </a:p>
          <a:p>
            <a:pPr marL="154802" marR="0" lvl="0" indent="-15480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Please discontinue use of “The Most Loving Church In</a:t>
            </a:r>
            <a:r>
              <a:rPr lang="en-US" baseline="0" dirty="0"/>
              <a:t> All the World” as a tagline</a:t>
            </a:r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56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We value the WORD OF GOD and believe it is a</a:t>
            </a:r>
          </a:p>
          <a:p>
            <a:r>
              <a:rPr lang="en-US" dirty="0"/>
              <a:t>living guide for everyday life.</a:t>
            </a:r>
          </a:p>
          <a:p>
            <a:r>
              <a:rPr lang="en-US" dirty="0"/>
              <a:t>(OUR GUIDE TO LIFE) </a:t>
            </a:r>
          </a:p>
          <a:p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We value PEOPLE and hold to the belief that every</a:t>
            </a:r>
          </a:p>
          <a:p>
            <a:r>
              <a:rPr lang="en-US" dirty="0"/>
              <a:t>person (without exception) should be treated with the</a:t>
            </a:r>
          </a:p>
          <a:p>
            <a:r>
              <a:rPr lang="en-US" dirty="0"/>
              <a:t>highest degree of love, care, dignity, respect and honor.</a:t>
            </a:r>
          </a:p>
          <a:p>
            <a:r>
              <a:rPr lang="en-US" dirty="0"/>
              <a:t>(GOD’S PRIORITY; OUR PRIORITY) </a:t>
            </a:r>
          </a:p>
          <a:p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We value TEAMWORK and believe we can achieve</a:t>
            </a:r>
          </a:p>
          <a:p>
            <a:r>
              <a:rPr lang="en-US" dirty="0"/>
              <a:t>greater results for the Kingdom of God through partnerships,</a:t>
            </a:r>
          </a:p>
          <a:p>
            <a:r>
              <a:rPr lang="en-US" dirty="0"/>
              <a:t>collaboration and effective communication.</a:t>
            </a:r>
          </a:p>
          <a:p>
            <a:r>
              <a:rPr lang="en-US" dirty="0"/>
              <a:t>(”WE” IS GREATER THAN ME) </a:t>
            </a:r>
          </a:p>
          <a:p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We value EXCELLENCE and believe that it is a mindset</a:t>
            </a:r>
          </a:p>
          <a:p>
            <a:r>
              <a:rPr lang="en-US" dirty="0"/>
              <a:t>that motivates us to be and do our best at all times.</a:t>
            </a:r>
          </a:p>
          <a:p>
            <a:r>
              <a:rPr lang="en-US" dirty="0"/>
              <a:t>(GIVING GOD OUR BEST)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662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431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We are not trying to communicate that other age groups do not matter or that other demographics are not important. We’ll still serve</a:t>
            </a:r>
            <a:r>
              <a:rPr lang="en-US" baseline="0" dirty="0"/>
              <a:t> kids. We’ll still serve senior adults.</a:t>
            </a:r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The rebranding target audience helps us to clarify our answer to the question, What group [anyone not between the ages of 18-35] will we ask to be “on mission” to serve another group [those between the ages of 18-35] RIGHT NOW?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We’ve done this before in our church (targeted Senior Adults…Men)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21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We need a consistent name (ex: FCCC, FC3,</a:t>
            </a:r>
            <a:r>
              <a:rPr lang="en-US" baseline="0" dirty="0"/>
              <a:t> Faith Chapel, Faith Chapel Christian Center)</a:t>
            </a:r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We</a:t>
            </a:r>
            <a:r>
              <a:rPr lang="en-US" baseline="0" dirty="0"/>
              <a:t> need consistent colors (purple, green, red,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548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The longer, formal name of Faith Chapel Christian Center</a:t>
            </a:r>
            <a:r>
              <a:rPr lang="en-US" baseline="0" dirty="0"/>
              <a:t> will only be used on legal documents going forward and should not be used in conversation or publicly.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baseline="0" dirty="0"/>
              <a:t>We are using this name for: (1) portability [put the brand name on everything] &amp; (2) to remove barriers to entry (ex: Hindu temple)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887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official Faith Chapel logo is made up of three elements:</a:t>
            </a:r>
          </a:p>
          <a:p>
            <a:r>
              <a:rPr lang="en-US" dirty="0"/>
              <a:t>1. Symbol - The orange crescent shape.</a:t>
            </a:r>
          </a:p>
          <a:p>
            <a:r>
              <a:rPr lang="en-US" dirty="0"/>
              <a:t>2. Word Mark </a:t>
            </a:r>
          </a:p>
          <a:p>
            <a:r>
              <a:rPr lang="en-US" dirty="0"/>
              <a:t>3. Tagline - “The Word of God is the Answer”</a:t>
            </a:r>
          </a:p>
          <a:p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sz="1100" dirty="0"/>
              <a:t>This full color signature logo (with or without tagline) is the preferred logo.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b="0" dirty="0"/>
              <a:t>The logo should never be used without the crescent shape. 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b="0" dirty="0"/>
              <a:t>The</a:t>
            </a:r>
            <a:r>
              <a:rPr lang="en-US" b="0" baseline="0" dirty="0"/>
              <a:t> </a:t>
            </a:r>
            <a:r>
              <a:rPr lang="en-US" b="0" dirty="0"/>
              <a:t>crescent shape should never be made solid.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b="0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Consistency is the key to brand awareness. 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As a result, ALL previous Faith Chapel logos and icons should be discontinued so the</a:t>
            </a:r>
            <a:r>
              <a:rPr lang="en-US" baseline="0" dirty="0"/>
              <a:t> </a:t>
            </a:r>
            <a:r>
              <a:rPr lang="en-US" dirty="0"/>
              <a:t>new logo can take root.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8890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</a:t>
            </a:r>
            <a:r>
              <a:rPr lang="en-US" baseline="0" dirty="0"/>
              <a:t> discontinue the use of any color other than the official colors listed on this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29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 tick marks inside of 1 inch…this is 2 of 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989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Today we are going</a:t>
            </a:r>
            <a:r>
              <a:rPr lang="en-US" baseline="0" dirty="0"/>
              <a:t> to work from a simple definition of a brand.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baseline="0" dirty="0"/>
              <a:t>A brand is what people think of a company when they see its brand symbol (LOGO) or they hear the company’s brand name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baseline="0" dirty="0"/>
              <a:t>To illustrate this point, I’m going to show you a few brands…you tell me what you think of when you see the symbol or the name…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baseline="0" dirty="0"/>
              <a:t>First up…WALMART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2298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ONE-COLOR LOGO--There are many situations in which it</a:t>
            </a:r>
            <a:r>
              <a:rPr lang="en-US" baseline="0" dirty="0"/>
              <a:t> </a:t>
            </a:r>
            <a:r>
              <a:rPr lang="en-US" dirty="0"/>
              <a:t>may be necessary to use a one-color</a:t>
            </a:r>
            <a:r>
              <a:rPr lang="en-US" baseline="0" dirty="0"/>
              <a:t> </a:t>
            </a:r>
            <a:r>
              <a:rPr lang="en-US" dirty="0"/>
              <a:t>version of the logo (e.g. to reduce</a:t>
            </a:r>
            <a:r>
              <a:rPr lang="en-US" baseline="0" dirty="0"/>
              <a:t> </a:t>
            </a:r>
            <a:r>
              <a:rPr lang="en-US" dirty="0"/>
              <a:t>cost or we cannot use a color printer).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WHITE CRESCENT LOGO--In the signature logo, the crescent is</a:t>
            </a:r>
            <a:r>
              <a:rPr lang="en-US" baseline="0" dirty="0"/>
              <a:t> </a:t>
            </a:r>
            <a:r>
              <a:rPr lang="en-US" dirty="0"/>
              <a:t>Faith Chapel orange. If the background</a:t>
            </a:r>
            <a:r>
              <a:rPr lang="en-US" baseline="0" dirty="0"/>
              <a:t> </a:t>
            </a:r>
            <a:r>
              <a:rPr lang="en-US" dirty="0"/>
              <a:t>being used is orange, please reverse</a:t>
            </a:r>
            <a:r>
              <a:rPr lang="en-US" baseline="0" dirty="0"/>
              <a:t> </a:t>
            </a:r>
            <a:r>
              <a:rPr lang="en-US" dirty="0"/>
              <a:t>the crescent to white. The</a:t>
            </a:r>
            <a:r>
              <a:rPr lang="en-US" baseline="0" dirty="0"/>
              <a:t> </a:t>
            </a:r>
            <a:r>
              <a:rPr lang="en-US" dirty="0"/>
              <a:t>same</a:t>
            </a:r>
            <a:r>
              <a:rPr lang="en-US" baseline="0" dirty="0"/>
              <a:t> </a:t>
            </a:r>
            <a:r>
              <a:rPr lang="en-US" dirty="0"/>
              <a:t>principle should be used with the</a:t>
            </a:r>
            <a:r>
              <a:rPr lang="en-US" baseline="0" dirty="0"/>
              <a:t> </a:t>
            </a:r>
            <a:r>
              <a:rPr lang="en-US" dirty="0"/>
              <a:t>Faith Chapel teal crescent. NEVER</a:t>
            </a:r>
            <a:r>
              <a:rPr lang="en-US" baseline="0" dirty="0"/>
              <a:t> </a:t>
            </a:r>
            <a:r>
              <a:rPr lang="en-US" dirty="0"/>
              <a:t>PUT A BOX AROUND THE LOGO. The</a:t>
            </a:r>
            <a:r>
              <a:rPr lang="en-US" baseline="0" dirty="0"/>
              <a:t> </a:t>
            </a:r>
            <a:r>
              <a:rPr lang="en-US" dirty="0"/>
              <a:t>boxes on this page are just examples</a:t>
            </a:r>
            <a:r>
              <a:rPr lang="en-US" baseline="0" dirty="0"/>
              <a:t> </a:t>
            </a:r>
            <a:r>
              <a:rPr lang="en-US" dirty="0"/>
              <a:t>to show what the</a:t>
            </a:r>
            <a:r>
              <a:rPr lang="en-US" baseline="0" dirty="0"/>
              <a:t> </a:t>
            </a:r>
            <a:r>
              <a:rPr lang="en-US" dirty="0"/>
              <a:t>white crescent logo</a:t>
            </a:r>
            <a:r>
              <a:rPr lang="en-US" baseline="0" dirty="0"/>
              <a:t> </a:t>
            </a:r>
            <a:r>
              <a:rPr lang="en-US" dirty="0"/>
              <a:t>looks like against the official colors.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WHITE LOGO (Reversed)--The reversed version of the logo is an</a:t>
            </a:r>
            <a:r>
              <a:rPr lang="en-US" baseline="0" dirty="0"/>
              <a:t> </a:t>
            </a:r>
            <a:r>
              <a:rPr lang="en-US" dirty="0"/>
              <a:t>acceptable use and can be used on</a:t>
            </a:r>
            <a:r>
              <a:rPr lang="en-US" baseline="0" dirty="0"/>
              <a:t> </a:t>
            </a:r>
            <a:r>
              <a:rPr lang="en-US" dirty="0"/>
              <a:t>the Faith Chapel teal, orange or black</a:t>
            </a:r>
            <a:r>
              <a:rPr lang="en-US" baseline="0" dirty="0"/>
              <a:t> </a:t>
            </a:r>
            <a:r>
              <a:rPr lang="en-US" dirty="0"/>
              <a:t>backgrounds.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4832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4802" indent="-154802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0966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471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Since we are one big family, it only makes sense that our sub-ministries share the family name. 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The same logo specifications that were</a:t>
            </a:r>
            <a:r>
              <a:rPr lang="en-US" baseline="0" dirty="0"/>
              <a:t> </a:t>
            </a:r>
            <a:r>
              <a:rPr lang="en-US" dirty="0"/>
              <a:t>outlined for the Faith Chapel signature logo apply to the sub-ministry logos as well. 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Please discontinue use of all previous logos. 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All</a:t>
            </a:r>
            <a:r>
              <a:rPr lang="en-US" baseline="0" dirty="0"/>
              <a:t> </a:t>
            </a:r>
            <a:r>
              <a:rPr lang="en-US" dirty="0"/>
              <a:t>sub-ministries will not receive a customized logo. However, we ask that those ministries discontinue use of any previous or current</a:t>
            </a:r>
          </a:p>
          <a:p>
            <a:r>
              <a:rPr lang="en-US" dirty="0"/>
              <a:t>logos on their materials, name tags and apparel and use the new signature logo instead.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26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29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9146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Please discontinue use of</a:t>
            </a:r>
            <a:r>
              <a:rPr lang="en-US" baseline="0" dirty="0"/>
              <a:t> </a:t>
            </a:r>
            <a:r>
              <a:rPr lang="en-US" dirty="0"/>
              <a:t>any previous stationary.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0294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881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Discontinue</a:t>
            </a:r>
            <a:r>
              <a:rPr lang="en-US" baseline="0" dirty="0"/>
              <a:t> use of previous items</a:t>
            </a:r>
          </a:p>
          <a:p>
            <a:r>
              <a:rPr lang="en-US" baseline="0" dirty="0"/>
              <a:t>Keep it simple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8242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sz="1100" dirty="0"/>
              <a:t>The colors below are the ONLY T-shirt, polo, and button-down shirt colors allowed. 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sz="1100" dirty="0"/>
              <a:t>Please discontinue use of any existing sub-ministry shirts that are another color (i.e. purple, lime green, red) other than our new official colors.</a:t>
            </a:r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Look for further correspondence in the near future regarding apparel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863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Next…Publix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1643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7729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2569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2818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86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3754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FCCC…FC3…VP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9254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FCCC…FC3…VP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8264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0028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2776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75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Next…Hillsong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6504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361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42774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Pastor Mike/Mz. Pete/Board of Directors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Branding Team (Vivian Nelson, Antoinette Mays, Patrick Talley, Dantrel Robinson, Alycia Levels-Moore, Rachel Holt, Marie Jackson, Michael K. Moore)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Project Management Team (Bill Nelson, Michelle Williams)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Fontella Jones &amp; Michelle S. Moore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Executive Team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Senior Leadership Team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3142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05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Next…Joel Osteen</a:t>
            </a:r>
            <a:r>
              <a:rPr lang="en-US" baseline="0" dirty="0"/>
              <a:t> Ministries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47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Next…Faith Chapel Christian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642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There are lots of things</a:t>
            </a:r>
            <a:r>
              <a:rPr lang="en-US" baseline="0" dirty="0"/>
              <a:t> people may think of about Faith Chapel (Domes…Most Loving Church In All The World…Show your pay stubs…)</a:t>
            </a:r>
          </a:p>
          <a:p>
            <a:endParaRPr lang="en-US" baseline="0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baseline="0" dirty="0"/>
              <a:t>As an organization, we cannot control EVERYTHING that people think of when they think of Faith Chapel.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baseline="0" dirty="0"/>
              <a:t>However, we can control whether or not we’re doing anything to be intentional about influencing those perceptions. And that’s where re-branding comes in…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baseline="0" dirty="0"/>
              <a:t>With that in mind…there are 3 primary reasons we decided to rebrand our church this year.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baseline="0" dirty="0"/>
              <a:t>Reason #1 is…to increase awareness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279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4802" indent="-154802" defTabSz="825612">
              <a:buFont typeface="Arial" panose="020B0604020202020204" pitchFamily="34" charset="0"/>
              <a:buChar char="•"/>
              <a:defRPr/>
            </a:pPr>
            <a:r>
              <a:rPr lang="en-US" baseline="0" dirty="0"/>
              <a:t>We realized that there are several people in our city and state who don’t know who we are, where we are, what we offer, or what services we provide</a:t>
            </a:r>
          </a:p>
          <a:p>
            <a:pPr marL="154802" indent="-154802" defTabSz="825612">
              <a:buFont typeface="Arial" panose="020B0604020202020204" pitchFamily="34" charset="0"/>
              <a:buChar char="•"/>
              <a:defRPr/>
            </a:pPr>
            <a:endParaRPr lang="en-US" baseline="0" dirty="0"/>
          </a:p>
          <a:p>
            <a:pPr marL="154802" indent="-154802" defTabSz="825612">
              <a:buFont typeface="Arial" panose="020B0604020202020204" pitchFamily="34" charset="0"/>
              <a:buChar char="•"/>
              <a:defRPr/>
            </a:pPr>
            <a:r>
              <a:rPr lang="en-US" baseline="0" dirty="0"/>
              <a:t>Or if they had heard of us, it was likely to be because of what we HAVE (domes) as opposed to who we ARE</a:t>
            </a:r>
          </a:p>
          <a:p>
            <a:pPr marL="154802" indent="-154802" defTabSz="825612">
              <a:buFont typeface="Arial" panose="020B0604020202020204" pitchFamily="34" charset="0"/>
              <a:buChar char="•"/>
              <a:defRPr/>
            </a:pPr>
            <a:endParaRPr lang="en-US" baseline="0" dirty="0"/>
          </a:p>
          <a:p>
            <a:pPr marL="154802" indent="-154802" defTabSz="825612">
              <a:buFont typeface="Arial" panose="020B0604020202020204" pitchFamily="34" charset="0"/>
              <a:buChar char="•"/>
              <a:defRPr/>
            </a:pPr>
            <a:r>
              <a:rPr lang="en-US" baseline="0" dirty="0"/>
              <a:t>So who exactly is Faith Chapel and what do we want to be known for??</a:t>
            </a:r>
          </a:p>
          <a:p>
            <a:pPr marL="154802" indent="-154802" defTabSz="825612">
              <a:buFont typeface="Arial" panose="020B0604020202020204" pitchFamily="34" charset="0"/>
              <a:buChar char="•"/>
              <a:defRPr/>
            </a:pPr>
            <a:endParaRPr lang="en-US" baseline="0" dirty="0"/>
          </a:p>
          <a:p>
            <a:pPr marL="154802" indent="-154802" defTabSz="825612">
              <a:buFont typeface="Arial" panose="020B0604020202020204" pitchFamily="34" charset="0"/>
              <a:buChar char="•"/>
              <a:defRPr/>
            </a:pPr>
            <a:r>
              <a:rPr lang="en-US" baseline="0" dirty="0"/>
              <a:t>We are a “how-to” Bible teaching church (intro’s next slide)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780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Faith Chapel, led by Senior Pastors Dr. Michael</a:t>
            </a:r>
            <a:r>
              <a:rPr lang="en-US" baseline="0" dirty="0"/>
              <a:t> </a:t>
            </a:r>
            <a:r>
              <a:rPr lang="en-US" dirty="0"/>
              <a:t>D. and Kennetha Moore, is a non-denominational</a:t>
            </a:r>
            <a:r>
              <a:rPr lang="en-US" baseline="0" dirty="0"/>
              <a:t> </a:t>
            </a:r>
            <a:r>
              <a:rPr lang="en-US" dirty="0"/>
              <a:t>congregation of people whose lives</a:t>
            </a:r>
            <a:r>
              <a:rPr lang="en-US" baseline="0" dirty="0"/>
              <a:t> </a:t>
            </a:r>
            <a:r>
              <a:rPr lang="en-US" dirty="0"/>
              <a:t>have been changed by the life-giving Word of</a:t>
            </a:r>
            <a:r>
              <a:rPr lang="en-US" baseline="0" dirty="0"/>
              <a:t> </a:t>
            </a:r>
            <a:r>
              <a:rPr lang="en-US" dirty="0"/>
              <a:t>God.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In today’s world filled with uncertainty, individuals</a:t>
            </a:r>
            <a:r>
              <a:rPr lang="en-US" baseline="0" dirty="0"/>
              <a:t> </a:t>
            </a:r>
            <a:r>
              <a:rPr lang="en-US" dirty="0"/>
              <a:t>and families in cities across the globe</a:t>
            </a:r>
            <a:r>
              <a:rPr lang="en-US" baseline="0" dirty="0"/>
              <a:t> </a:t>
            </a:r>
            <a:r>
              <a:rPr lang="en-US" dirty="0"/>
              <a:t>are desperately looking for answers to help</a:t>
            </a:r>
            <a:r>
              <a:rPr lang="en-US" baseline="0" dirty="0"/>
              <a:t> </a:t>
            </a:r>
            <a:r>
              <a:rPr lang="en-US" dirty="0"/>
              <a:t>them address the challenges they face</a:t>
            </a:r>
            <a:r>
              <a:rPr lang="en-US" baseline="0" dirty="0"/>
              <a:t> </a:t>
            </a:r>
            <a:r>
              <a:rPr lang="en-US" dirty="0"/>
              <a:t>every</a:t>
            </a:r>
            <a:r>
              <a:rPr lang="en-US" baseline="0" dirty="0"/>
              <a:t> </a:t>
            </a:r>
            <a:r>
              <a:rPr lang="en-US" dirty="0"/>
              <a:t>day.</a:t>
            </a:r>
          </a:p>
          <a:p>
            <a:pPr marL="154802" indent="-154802">
              <a:buFont typeface="Arial" panose="020B0604020202020204" pitchFamily="34" charset="0"/>
              <a:buChar char="•"/>
            </a:pPr>
            <a:endParaRPr lang="en-US" dirty="0"/>
          </a:p>
          <a:p>
            <a:pPr marL="154802" indent="-154802">
              <a:buFont typeface="Arial" panose="020B0604020202020204" pitchFamily="34" charset="0"/>
              <a:buChar char="•"/>
            </a:pPr>
            <a:r>
              <a:rPr lang="en-US" dirty="0"/>
              <a:t>We are a church that passionately believes</a:t>
            </a:r>
            <a:r>
              <a:rPr lang="en-US" baseline="0" dirty="0"/>
              <a:t> </a:t>
            </a:r>
            <a:r>
              <a:rPr lang="en-US" dirty="0"/>
              <a:t>these answers are found in the Word of God.</a:t>
            </a:r>
            <a:r>
              <a:rPr lang="en-US" baseline="0" dirty="0"/>
              <a:t> </a:t>
            </a:r>
            <a:r>
              <a:rPr lang="en-US" dirty="0"/>
              <a:t>We are a Bible-teaching church because we</a:t>
            </a:r>
            <a:r>
              <a:rPr lang="en-US" baseline="0" dirty="0"/>
              <a:t> </a:t>
            </a:r>
            <a:r>
              <a:rPr lang="en-US" dirty="0"/>
              <a:t>believe that hearing what God’s Word says is</a:t>
            </a:r>
            <a:r>
              <a:rPr lang="en-US" baseline="0" dirty="0"/>
              <a:t> </a:t>
            </a:r>
            <a:r>
              <a:rPr lang="en-US" dirty="0"/>
              <a:t>not enough and that life change happens best</a:t>
            </a:r>
            <a:r>
              <a:rPr lang="en-US" baseline="0" dirty="0"/>
              <a:t> </a:t>
            </a:r>
            <a:r>
              <a:rPr lang="en-US" dirty="0"/>
              <a:t>when people are taught “how to” practically</a:t>
            </a:r>
            <a:r>
              <a:rPr lang="en-US" baseline="0" dirty="0"/>
              <a:t> </a:t>
            </a:r>
            <a:r>
              <a:rPr lang="en-US" dirty="0"/>
              <a:t>apply God’s Word in their everyday lives.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F25CA-1F82-41AD-B6B3-22CBDB2156E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18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2000" y="2419286"/>
            <a:ext cx="8636000" cy="16388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24000" y="4370324"/>
            <a:ext cx="7112000" cy="19510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1/11/17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50" b="1" i="0">
                <a:solidFill>
                  <a:srgbClr val="231F20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1/11/17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09181" y="340979"/>
            <a:ext cx="9634918" cy="7266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50" b="1" i="0">
                <a:solidFill>
                  <a:srgbClr val="231F20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867194" y="3216833"/>
            <a:ext cx="3590925" cy="393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32400" y="1794954"/>
            <a:ext cx="4419600" cy="51507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1/11/17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09590" y="494080"/>
            <a:ext cx="9778997" cy="6988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50" b="1" i="0">
                <a:solidFill>
                  <a:srgbClr val="231F20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1/11/17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1/11/17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40347" y="794171"/>
            <a:ext cx="2270125" cy="783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50" b="1" i="0">
                <a:solidFill>
                  <a:srgbClr val="231F20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43973" y="1717612"/>
            <a:ext cx="8472053" cy="37122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54400" y="7257859"/>
            <a:ext cx="3251200" cy="3902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8000" y="7257859"/>
            <a:ext cx="2336800" cy="3902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1/11/17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315200" y="7257859"/>
            <a:ext cx="2336800" cy="3902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png"/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0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1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5" Type="http://schemas.openxmlformats.org/officeDocument/2006/relationships/image" Target="../media/image54.jpg"/><Relationship Id="rId6" Type="http://schemas.openxmlformats.org/officeDocument/2006/relationships/image" Target="../media/image55.jpg"/><Relationship Id="rId7" Type="http://schemas.openxmlformats.org/officeDocument/2006/relationships/image" Target="../media/image56.jpg"/><Relationship Id="rId8" Type="http://schemas.openxmlformats.org/officeDocument/2006/relationships/image" Target="../media/image57.jpg"/><Relationship Id="rId9" Type="http://schemas.openxmlformats.org/officeDocument/2006/relationships/image" Target="../media/image58.jpg"/><Relationship Id="rId10" Type="http://schemas.openxmlformats.org/officeDocument/2006/relationships/image" Target="../media/image59.jpg"/><Relationship Id="rId11" Type="http://schemas.openxmlformats.org/officeDocument/2006/relationships/image" Target="../media/image60.jp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72700" cy="7886700"/>
          </a:xfrm>
          <a:custGeom>
            <a:avLst/>
            <a:gdLst/>
            <a:ahLst/>
            <a:cxnLst/>
            <a:rect l="l" t="t" r="r" b="b"/>
            <a:pathLst>
              <a:path w="10156825" h="7802880">
                <a:moveTo>
                  <a:pt x="0" y="7802511"/>
                </a:moveTo>
                <a:lnTo>
                  <a:pt x="10156748" y="7802511"/>
                </a:lnTo>
                <a:lnTo>
                  <a:pt x="10156748" y="0"/>
                </a:lnTo>
                <a:lnTo>
                  <a:pt x="0" y="0"/>
                </a:lnTo>
                <a:lnTo>
                  <a:pt x="0" y="7802511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9448317" y="6077635"/>
            <a:ext cx="708660" cy="0"/>
          </a:xfrm>
          <a:custGeom>
            <a:avLst/>
            <a:gdLst/>
            <a:ahLst/>
            <a:cxnLst/>
            <a:rect l="l" t="t" r="r" b="b"/>
            <a:pathLst>
              <a:path w="708659">
                <a:moveTo>
                  <a:pt x="0" y="0"/>
                </a:moveTo>
                <a:lnTo>
                  <a:pt x="708422" y="0"/>
                </a:lnTo>
              </a:path>
            </a:pathLst>
          </a:custGeom>
          <a:ln w="63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122353" y="6077635"/>
            <a:ext cx="8255634" cy="0"/>
          </a:xfrm>
          <a:custGeom>
            <a:avLst/>
            <a:gdLst/>
            <a:ahLst/>
            <a:cxnLst/>
            <a:rect l="l" t="t" r="r" b="b"/>
            <a:pathLst>
              <a:path w="8255634">
                <a:moveTo>
                  <a:pt x="0" y="0"/>
                </a:moveTo>
                <a:lnTo>
                  <a:pt x="8255110" y="0"/>
                </a:lnTo>
              </a:path>
            </a:pathLst>
          </a:custGeom>
          <a:ln w="63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9377464" y="0"/>
            <a:ext cx="71120" cy="6782434"/>
          </a:xfrm>
          <a:custGeom>
            <a:avLst/>
            <a:gdLst/>
            <a:ahLst/>
            <a:cxnLst/>
            <a:rect l="l" t="t" r="r" b="b"/>
            <a:pathLst>
              <a:path w="71120" h="6782434">
                <a:moveTo>
                  <a:pt x="0" y="6781990"/>
                </a:moveTo>
                <a:lnTo>
                  <a:pt x="70853" y="6781990"/>
                </a:lnTo>
                <a:lnTo>
                  <a:pt x="70853" y="0"/>
                </a:lnTo>
                <a:lnTo>
                  <a:pt x="0" y="0"/>
                </a:lnTo>
                <a:lnTo>
                  <a:pt x="0" y="6781990"/>
                </a:lnTo>
                <a:close/>
              </a:path>
            </a:pathLst>
          </a:custGeom>
          <a:solidFill>
            <a:srgbClr val="F375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0" y="5139867"/>
            <a:ext cx="956310" cy="868680"/>
          </a:xfrm>
          <a:custGeom>
            <a:avLst/>
            <a:gdLst/>
            <a:ahLst/>
            <a:cxnLst/>
            <a:rect l="l" t="t" r="r" b="b"/>
            <a:pathLst>
              <a:path w="956310" h="868679">
                <a:moveTo>
                  <a:pt x="0" y="868603"/>
                </a:moveTo>
                <a:lnTo>
                  <a:pt x="955878" y="868603"/>
                </a:lnTo>
                <a:lnTo>
                  <a:pt x="955878" y="0"/>
                </a:lnTo>
                <a:lnTo>
                  <a:pt x="0" y="0"/>
                </a:lnTo>
                <a:lnTo>
                  <a:pt x="0" y="868603"/>
                </a:lnTo>
                <a:close/>
              </a:path>
            </a:pathLst>
          </a:custGeom>
          <a:solidFill>
            <a:srgbClr val="F375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079318" y="6187951"/>
            <a:ext cx="9829800" cy="8745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5">
              <a:lnSpc>
                <a:spcPct val="100000"/>
              </a:lnSpc>
            </a:pPr>
            <a:r>
              <a:rPr sz="3200" spc="-35" dirty="0">
                <a:solidFill>
                  <a:srgbClr val="168390"/>
                </a:solidFill>
                <a:latin typeface="Calibri"/>
                <a:cs typeface="Calibri"/>
              </a:rPr>
              <a:t>FAITH CHAPEL BRANDING</a:t>
            </a:r>
            <a:r>
              <a:rPr sz="3200" spc="190" dirty="0">
                <a:solidFill>
                  <a:srgbClr val="168390"/>
                </a:solidFill>
                <a:latin typeface="Calibri"/>
                <a:cs typeface="Calibri"/>
              </a:rPr>
              <a:t> </a:t>
            </a:r>
            <a:r>
              <a:rPr sz="3200" spc="-25" dirty="0">
                <a:solidFill>
                  <a:srgbClr val="168390"/>
                </a:solidFill>
                <a:latin typeface="Calibri"/>
                <a:cs typeface="Calibri"/>
              </a:rPr>
              <a:t>GUIDELINES</a:t>
            </a:r>
            <a:endParaRPr sz="3200" dirty="0">
              <a:latin typeface="Calibri"/>
              <a:cs typeface="Calibri"/>
            </a:endParaRPr>
          </a:p>
          <a:p>
            <a:pPr marL="113030" indent="-100330">
              <a:lnSpc>
                <a:spcPct val="100000"/>
              </a:lnSpc>
              <a:spcBef>
                <a:spcPts val="120"/>
              </a:spcBef>
              <a:buClr>
                <a:srgbClr val="F37524"/>
              </a:buClr>
              <a:buChar char="●"/>
              <a:tabLst>
                <a:tab pos="113664" algn="l"/>
              </a:tabLst>
            </a:pPr>
            <a:r>
              <a:rPr lang="en-US" sz="2400" spc="-15" dirty="0">
                <a:solidFill>
                  <a:srgbClr val="D1D3D4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D1D3D4"/>
                </a:solidFill>
                <a:latin typeface="Calibri"/>
                <a:cs typeface="Calibri"/>
              </a:rPr>
              <a:t>Our </a:t>
            </a:r>
            <a:r>
              <a:rPr sz="2400" spc="-10" dirty="0">
                <a:solidFill>
                  <a:srgbClr val="D1D3D4"/>
                </a:solidFill>
                <a:latin typeface="Calibri"/>
                <a:cs typeface="Calibri"/>
              </a:rPr>
              <a:t>Story</a:t>
            </a:r>
            <a:r>
              <a:rPr lang="en-US" sz="2400" spc="-10" dirty="0">
                <a:solidFill>
                  <a:srgbClr val="D1D3D4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F37524"/>
                </a:solidFill>
                <a:latin typeface="Calibri"/>
                <a:cs typeface="Calibri"/>
              </a:rPr>
              <a:t>● </a:t>
            </a:r>
            <a:r>
              <a:rPr sz="2400" spc="-10" dirty="0">
                <a:solidFill>
                  <a:srgbClr val="D1D3D4"/>
                </a:solidFill>
                <a:latin typeface="Calibri"/>
                <a:cs typeface="Calibri"/>
              </a:rPr>
              <a:t>Identity </a:t>
            </a:r>
            <a:r>
              <a:rPr sz="2400" spc="-5" dirty="0">
                <a:solidFill>
                  <a:srgbClr val="D1D3D4"/>
                </a:solidFill>
                <a:latin typeface="Calibri"/>
                <a:cs typeface="Calibri"/>
              </a:rPr>
              <a:t>Style </a:t>
            </a:r>
            <a:r>
              <a:rPr sz="2400" spc="-10" dirty="0">
                <a:solidFill>
                  <a:srgbClr val="D1D3D4"/>
                </a:solidFill>
                <a:latin typeface="Calibri"/>
                <a:cs typeface="Calibri"/>
              </a:rPr>
              <a:t>Guide</a:t>
            </a:r>
            <a:r>
              <a:rPr lang="en-US" sz="2400" spc="-10" dirty="0">
                <a:solidFill>
                  <a:srgbClr val="D1D3D4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F37524"/>
                </a:solidFill>
                <a:latin typeface="Calibri"/>
                <a:cs typeface="Calibri"/>
              </a:rPr>
              <a:t>●</a:t>
            </a:r>
            <a:r>
              <a:rPr lang="en-US" sz="2400" spc="-25" dirty="0">
                <a:solidFill>
                  <a:srgbClr val="F37524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D1D3D4"/>
                </a:solidFill>
                <a:latin typeface="Calibri"/>
                <a:cs typeface="Calibri"/>
              </a:rPr>
              <a:t>Communications</a:t>
            </a:r>
            <a:r>
              <a:rPr lang="en-US" sz="2400" spc="-10" dirty="0">
                <a:solidFill>
                  <a:srgbClr val="D1D3D4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D1D3D4"/>
                </a:solidFill>
                <a:latin typeface="Calibri"/>
                <a:cs typeface="Calibri"/>
              </a:rPr>
              <a:t>Standards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95740" y="4928461"/>
            <a:ext cx="7191010" cy="1308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0" b="1" spc="-375" dirty="0">
                <a:solidFill>
                  <a:srgbClr val="D1D3D4"/>
                </a:solidFill>
                <a:latin typeface="Myriad Pro"/>
                <a:cs typeface="Myriad Pro"/>
              </a:rPr>
              <a:t>BRAN</a:t>
            </a:r>
            <a:r>
              <a:rPr sz="8500" b="1" spc="-290" dirty="0">
                <a:solidFill>
                  <a:srgbClr val="D1D3D4"/>
                </a:solidFill>
                <a:latin typeface="Myriad Pro"/>
                <a:cs typeface="Myriad Pro"/>
              </a:rPr>
              <a:t>D</a:t>
            </a:r>
            <a:r>
              <a:rPr lang="en-US" sz="8500" b="1" spc="-290" dirty="0">
                <a:solidFill>
                  <a:srgbClr val="D1D3D4"/>
                </a:solidFill>
                <a:latin typeface="Myriad Pro"/>
                <a:cs typeface="Myriad Pro"/>
              </a:rPr>
              <a:t> </a:t>
            </a:r>
            <a:r>
              <a:rPr sz="8500" spc="-365" dirty="0">
                <a:solidFill>
                  <a:srgbClr val="168390"/>
                </a:solidFill>
                <a:latin typeface="Myriad Pro"/>
                <a:cs typeface="Myriad Pro"/>
              </a:rPr>
              <a:t>BOOK</a:t>
            </a:r>
            <a:endParaRPr sz="85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5750" y="6915150"/>
            <a:ext cx="922655" cy="690574"/>
          </a:xfrm>
          <a:prstGeom prst="rect">
            <a:avLst/>
          </a:prstGeom>
          <a:solidFill>
            <a:srgbClr val="168390"/>
          </a:solidFill>
        </p:spPr>
        <p:txBody>
          <a:bodyPr vert="horz" wrap="square" lIns="0" tIns="142875" rIns="0" bIns="0" rtlCol="0">
            <a:spAutoFit/>
          </a:bodyPr>
          <a:lstStyle/>
          <a:p>
            <a:pPr marL="323850">
              <a:lnSpc>
                <a:spcPct val="100000"/>
              </a:lnSpc>
              <a:spcBef>
                <a:spcPts val="1125"/>
              </a:spcBef>
            </a:pPr>
            <a:r>
              <a:rPr sz="3550" spc="60" dirty="0">
                <a:solidFill>
                  <a:srgbClr val="D1D3D4"/>
                </a:solidFill>
                <a:latin typeface="Calibri"/>
                <a:cs typeface="Calibri"/>
              </a:rPr>
              <a:t>0</a:t>
            </a:r>
            <a:r>
              <a:rPr lang="en-US" sz="3550" spc="60" dirty="0">
                <a:solidFill>
                  <a:srgbClr val="D1D3D4"/>
                </a:solidFill>
                <a:latin typeface="Calibri"/>
                <a:cs typeface="Calibri"/>
              </a:rPr>
              <a:t>9</a:t>
            </a:r>
            <a:endParaRPr sz="3550" dirty="0">
              <a:latin typeface="Calibri"/>
              <a:cs typeface="Calibri"/>
            </a:endParaRPr>
          </a:p>
        </p:txBody>
      </p:sp>
      <p:sp>
        <p:nvSpPr>
          <p:cNvPr id="7" name="object 3"/>
          <p:cNvSpPr/>
          <p:nvPr/>
        </p:nvSpPr>
        <p:spPr>
          <a:xfrm>
            <a:off x="4584196" y="2359202"/>
            <a:ext cx="5368159" cy="5246521"/>
          </a:xfrm>
          <a:custGeom>
            <a:avLst/>
            <a:gdLst/>
            <a:ahLst/>
            <a:cxnLst/>
            <a:rect l="l" t="t" r="r" b="b"/>
            <a:pathLst>
              <a:path w="4572000" h="4800600">
                <a:moveTo>
                  <a:pt x="4572000" y="4800600"/>
                </a:moveTo>
                <a:lnTo>
                  <a:pt x="0" y="4800600"/>
                </a:lnTo>
                <a:lnTo>
                  <a:pt x="0" y="0"/>
                </a:lnTo>
                <a:lnTo>
                  <a:pt x="4572000" y="0"/>
                </a:lnTo>
                <a:lnTo>
                  <a:pt x="4572000" y="4800600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3"/>
          <p:cNvSpPr txBox="1"/>
          <p:nvPr/>
        </p:nvSpPr>
        <p:spPr>
          <a:xfrm>
            <a:off x="4804542" y="2706906"/>
            <a:ext cx="5368158" cy="45745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2700">
              <a:lnSpc>
                <a:spcPct val="102299"/>
              </a:lnSpc>
            </a:pPr>
            <a:r>
              <a:rPr sz="3000" b="1" spc="20" dirty="0">
                <a:solidFill>
                  <a:srgbClr val="168390"/>
                </a:solidFill>
                <a:latin typeface="Myriad Pro"/>
                <a:cs typeface="Calibri"/>
              </a:rPr>
              <a:t>JUST </a:t>
            </a:r>
            <a:r>
              <a:rPr sz="3000" b="1" spc="25" dirty="0">
                <a:solidFill>
                  <a:srgbClr val="168390"/>
                </a:solidFill>
                <a:latin typeface="Myriad Pro"/>
                <a:cs typeface="Calibri"/>
              </a:rPr>
              <a:t>BE </a:t>
            </a:r>
            <a:r>
              <a:rPr sz="3000" b="1" spc="5" dirty="0">
                <a:solidFill>
                  <a:srgbClr val="168390"/>
                </a:solidFill>
                <a:latin typeface="Myriad Pro"/>
                <a:cs typeface="Calibri"/>
              </a:rPr>
              <a:t>WORSHIP. </a:t>
            </a:r>
            <a:r>
              <a:rPr lang="en-US" sz="3000" spc="30" dirty="0">
                <a:solidFill>
                  <a:srgbClr val="222B2B"/>
                </a:solidFill>
                <a:latin typeface="Myriad Pro"/>
                <a:cs typeface="Calibri"/>
              </a:rPr>
              <a:t>A </a:t>
            </a:r>
            <a:r>
              <a:rPr lang="en-US" sz="3000" u="sng" spc="30" dirty="0">
                <a:solidFill>
                  <a:srgbClr val="222B2B"/>
                </a:solidFill>
                <a:latin typeface="Myriad Pro"/>
                <a:cs typeface="Calibri"/>
              </a:rPr>
              <a:t>life</a:t>
            </a:r>
            <a:r>
              <a:rPr lang="en-US" sz="3000" spc="30" dirty="0">
                <a:solidFill>
                  <a:srgbClr val="222B2B"/>
                </a:solidFill>
                <a:latin typeface="Myriad Pro"/>
                <a:cs typeface="Calibri"/>
              </a:rPr>
              <a:t> </a:t>
            </a:r>
          </a:p>
          <a:p>
            <a:pPr marL="12700" marR="12700">
              <a:lnSpc>
                <a:spcPct val="102299"/>
              </a:lnSpc>
            </a:pPr>
            <a:r>
              <a:rPr lang="en-US" sz="3000" spc="30" dirty="0">
                <a:solidFill>
                  <a:srgbClr val="222B2B"/>
                </a:solidFill>
                <a:latin typeface="Myriad Pro"/>
                <a:cs typeface="Calibri"/>
              </a:rPr>
              <a:t>of worship</a:t>
            </a:r>
            <a:endParaRPr sz="3000" dirty="0">
              <a:latin typeface="Myriad Pro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lang="en-US" sz="2800" dirty="0">
              <a:latin typeface="Myriad Pro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800" dirty="0">
              <a:latin typeface="Myriad Pro"/>
              <a:cs typeface="Times New Roman"/>
            </a:endParaRPr>
          </a:p>
          <a:p>
            <a:pPr marL="12700" marR="274955">
              <a:lnSpc>
                <a:spcPct val="102299"/>
              </a:lnSpc>
            </a:pPr>
            <a:r>
              <a:rPr sz="3000" b="1" spc="20" dirty="0">
                <a:solidFill>
                  <a:srgbClr val="168390"/>
                </a:solidFill>
                <a:latin typeface="Myriad Pro"/>
                <a:cs typeface="Calibri"/>
              </a:rPr>
              <a:t>JUST </a:t>
            </a:r>
            <a:r>
              <a:rPr sz="3000" b="1" spc="25" dirty="0">
                <a:solidFill>
                  <a:srgbClr val="168390"/>
                </a:solidFill>
                <a:latin typeface="Myriad Pro"/>
                <a:cs typeface="Calibri"/>
              </a:rPr>
              <a:t>BE </a:t>
            </a:r>
            <a:r>
              <a:rPr sz="3000" b="1" spc="30" dirty="0">
                <a:solidFill>
                  <a:srgbClr val="168390"/>
                </a:solidFill>
                <a:latin typeface="Myriad Pro"/>
                <a:cs typeface="Calibri"/>
              </a:rPr>
              <a:t>THE </a:t>
            </a:r>
            <a:r>
              <a:rPr sz="3000" b="1" spc="25" dirty="0">
                <a:solidFill>
                  <a:srgbClr val="168390"/>
                </a:solidFill>
                <a:latin typeface="Myriad Pro"/>
                <a:cs typeface="Calibri"/>
              </a:rPr>
              <a:t>WORD. </a:t>
            </a:r>
            <a:r>
              <a:rPr lang="en-US" sz="3000" spc="30" dirty="0">
                <a:solidFill>
                  <a:srgbClr val="222B2B"/>
                </a:solidFill>
                <a:latin typeface="Myriad Pro"/>
                <a:cs typeface="Calibri"/>
              </a:rPr>
              <a:t>A </a:t>
            </a:r>
            <a:r>
              <a:rPr lang="en-US" sz="3000" u="sng" spc="30" dirty="0">
                <a:solidFill>
                  <a:srgbClr val="222B2B"/>
                </a:solidFill>
                <a:latin typeface="Myriad Pro"/>
                <a:cs typeface="Calibri"/>
              </a:rPr>
              <a:t>life</a:t>
            </a:r>
            <a:r>
              <a:rPr lang="en-US" sz="3000" spc="30" dirty="0">
                <a:solidFill>
                  <a:srgbClr val="222B2B"/>
                </a:solidFill>
                <a:latin typeface="Myriad Pro"/>
                <a:cs typeface="Calibri"/>
              </a:rPr>
              <a:t> that is the Word made flesh</a:t>
            </a:r>
            <a:endParaRPr sz="3000" dirty="0">
              <a:latin typeface="Myriad Pro"/>
              <a:cs typeface="Calibri"/>
            </a:endParaRPr>
          </a:p>
          <a:p>
            <a:pPr>
              <a:lnSpc>
                <a:spcPct val="100000"/>
              </a:lnSpc>
            </a:pPr>
            <a:endParaRPr lang="en-US" sz="2800" dirty="0">
              <a:latin typeface="Myriad Pro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 dirty="0">
              <a:latin typeface="Myriad Pro"/>
              <a:cs typeface="Times New Roman"/>
            </a:endParaRPr>
          </a:p>
          <a:p>
            <a:pPr marL="12700" marR="112395">
              <a:lnSpc>
                <a:spcPct val="102299"/>
              </a:lnSpc>
            </a:pPr>
            <a:r>
              <a:rPr sz="3000" b="1" spc="20" dirty="0">
                <a:solidFill>
                  <a:srgbClr val="168390"/>
                </a:solidFill>
                <a:latin typeface="Myriad Pro"/>
                <a:cs typeface="Calibri"/>
              </a:rPr>
              <a:t>JUST </a:t>
            </a:r>
            <a:r>
              <a:rPr sz="3000" b="1" spc="25" dirty="0">
                <a:solidFill>
                  <a:srgbClr val="168390"/>
                </a:solidFill>
                <a:latin typeface="Myriad Pro"/>
                <a:cs typeface="Calibri"/>
              </a:rPr>
              <a:t>BE </a:t>
            </a:r>
            <a:r>
              <a:rPr sz="3000" b="1" spc="35" dirty="0">
                <a:solidFill>
                  <a:srgbClr val="168390"/>
                </a:solidFill>
                <a:latin typeface="Myriad Pro"/>
                <a:cs typeface="Calibri"/>
              </a:rPr>
              <a:t>A </a:t>
            </a:r>
            <a:r>
              <a:rPr sz="3000" b="1" spc="25" dirty="0">
                <a:solidFill>
                  <a:srgbClr val="168390"/>
                </a:solidFill>
                <a:latin typeface="Myriad Pro"/>
                <a:cs typeface="Calibri"/>
              </a:rPr>
              <a:t>WITNESS. </a:t>
            </a:r>
            <a:r>
              <a:rPr lang="en-US" sz="3000" spc="30" dirty="0">
                <a:solidFill>
                  <a:srgbClr val="222B2B"/>
                </a:solidFill>
                <a:latin typeface="Myriad Pro"/>
                <a:cs typeface="Calibri"/>
              </a:rPr>
              <a:t>A </a:t>
            </a:r>
            <a:r>
              <a:rPr lang="en-US" sz="3000" u="sng" spc="30" dirty="0">
                <a:solidFill>
                  <a:srgbClr val="222B2B"/>
                </a:solidFill>
                <a:latin typeface="Myriad Pro"/>
                <a:cs typeface="Calibri"/>
              </a:rPr>
              <a:t>life</a:t>
            </a:r>
            <a:r>
              <a:rPr lang="en-US" sz="3000" spc="30" dirty="0">
                <a:solidFill>
                  <a:srgbClr val="222B2B"/>
                </a:solidFill>
                <a:latin typeface="Myriad Pro"/>
                <a:cs typeface="Calibri"/>
              </a:rPr>
              <a:t> that is a witness to others</a:t>
            </a:r>
            <a:endParaRPr sz="3000" dirty="0">
              <a:latin typeface="Myriad Pro"/>
              <a:cs typeface="Calibri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250658" y="235896"/>
            <a:ext cx="7136700" cy="1605400"/>
          </a:xfrm>
          <a:custGeom>
            <a:avLst/>
            <a:gdLst/>
            <a:ahLst/>
            <a:cxnLst/>
            <a:rect l="l" t="t" r="r" b="b"/>
            <a:pathLst>
              <a:path w="4572000" h="4800600">
                <a:moveTo>
                  <a:pt x="4572000" y="4800600"/>
                </a:moveTo>
                <a:lnTo>
                  <a:pt x="0" y="4800600"/>
                </a:lnTo>
                <a:lnTo>
                  <a:pt x="0" y="0"/>
                </a:lnTo>
                <a:lnTo>
                  <a:pt x="4572000" y="0"/>
                </a:lnTo>
                <a:lnTo>
                  <a:pt x="4572000" y="4800600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5"/>
          <p:cNvSpPr txBox="1">
            <a:spLocks/>
          </p:cNvSpPr>
          <p:nvPr/>
        </p:nvSpPr>
        <p:spPr>
          <a:xfrm>
            <a:off x="319205" y="186997"/>
            <a:ext cx="6999605" cy="16542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850" b="1" i="0">
                <a:solidFill>
                  <a:srgbClr val="231F20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marL="2298700"/>
            <a:r>
              <a:rPr lang="en-US" sz="4900" kern="0" spc="-10" dirty="0">
                <a:solidFill>
                  <a:srgbClr val="168390"/>
                </a:solidFill>
              </a:rPr>
              <a:t>vision/</a:t>
            </a:r>
            <a:r>
              <a:rPr lang="en-US" sz="4900" b="0" kern="0" spc="-10" dirty="0">
                <a:solidFill>
                  <a:srgbClr val="168390"/>
                </a:solidFill>
              </a:rPr>
              <a:t>mission</a:t>
            </a:r>
            <a:endParaRPr lang="en-US" sz="4900" kern="0" dirty="0"/>
          </a:p>
          <a:p>
            <a:pPr marL="12700">
              <a:spcBef>
                <a:spcPts val="320"/>
              </a:spcBef>
            </a:pPr>
            <a:r>
              <a:rPr lang="en-US" sz="2800" b="0" kern="0" spc="20" dirty="0"/>
              <a:t>“We</a:t>
            </a:r>
            <a:r>
              <a:rPr lang="en-US" sz="2800" b="0" kern="0" spc="10" dirty="0"/>
              <a:t> </a:t>
            </a:r>
            <a:r>
              <a:rPr lang="en-US" sz="2800" b="0" kern="0" spc="15" dirty="0"/>
              <a:t>grow</a:t>
            </a:r>
            <a:r>
              <a:rPr lang="en-US" sz="2800" b="0" kern="0" spc="10" dirty="0"/>
              <a:t> </a:t>
            </a:r>
            <a:r>
              <a:rPr lang="en-US" sz="2800" b="0" kern="0" spc="20" dirty="0"/>
              <a:t>people</a:t>
            </a:r>
            <a:r>
              <a:rPr lang="en-US" sz="2800" b="0" kern="0" spc="10" dirty="0"/>
              <a:t> </a:t>
            </a:r>
            <a:r>
              <a:rPr lang="en-US" sz="2800" b="0" kern="0" spc="25" dirty="0"/>
              <a:t>up</a:t>
            </a:r>
            <a:r>
              <a:rPr lang="en-US" sz="2800" b="0" kern="0" spc="10" dirty="0"/>
              <a:t> </a:t>
            </a:r>
            <a:r>
              <a:rPr lang="en-US" sz="2800" b="0" kern="0" spc="20" dirty="0"/>
              <a:t>through</a:t>
            </a:r>
            <a:r>
              <a:rPr lang="en-US" sz="2800" b="0" kern="0" spc="10" dirty="0"/>
              <a:t> </a:t>
            </a:r>
            <a:r>
              <a:rPr lang="en-US" sz="2800" b="0" kern="0" dirty="0"/>
              <a:t>God’s</a:t>
            </a:r>
            <a:r>
              <a:rPr lang="en-US" sz="2800" b="0" kern="0" spc="-45" dirty="0"/>
              <a:t> </a:t>
            </a:r>
            <a:r>
              <a:rPr lang="en-US" sz="2800" b="0" kern="0" spc="10" dirty="0"/>
              <a:t>Word </a:t>
            </a:r>
            <a:r>
              <a:rPr lang="en-US" sz="2800" b="0" kern="0" spc="15" dirty="0"/>
              <a:t>to</a:t>
            </a:r>
            <a:r>
              <a:rPr lang="en-US" sz="2800" b="0" kern="0" spc="10" dirty="0"/>
              <a:t> </a:t>
            </a:r>
            <a:r>
              <a:rPr lang="en-US" sz="2800" b="0" kern="0" spc="15" dirty="0"/>
              <a:t>Just</a:t>
            </a:r>
            <a:r>
              <a:rPr lang="en-US" sz="2800" b="0" kern="0" spc="10" dirty="0"/>
              <a:t> </a:t>
            </a:r>
            <a:r>
              <a:rPr lang="en-US" sz="2800" b="0" kern="0" spc="25" dirty="0"/>
              <a:t>Be</a:t>
            </a:r>
            <a:r>
              <a:rPr lang="en-US" sz="2800" b="0" kern="0" spc="-45" dirty="0"/>
              <a:t> </a:t>
            </a:r>
            <a:r>
              <a:rPr lang="en-US" sz="2800" b="0" kern="0" spc="10" dirty="0"/>
              <a:t>Worship,</a:t>
            </a:r>
            <a:r>
              <a:rPr lang="en-US" sz="2800" b="0" kern="0" spc="-45" dirty="0"/>
              <a:t> </a:t>
            </a:r>
            <a:r>
              <a:rPr lang="en-US" sz="2800" b="0" kern="0" spc="5" dirty="0"/>
              <a:t>Word,</a:t>
            </a:r>
            <a:r>
              <a:rPr lang="en-US" sz="2800" b="0" kern="0" spc="10" dirty="0"/>
              <a:t> </a:t>
            </a:r>
            <a:r>
              <a:rPr lang="en-US" sz="2800" b="0" kern="0" spc="25" dirty="0"/>
              <a:t>and</a:t>
            </a:r>
            <a:r>
              <a:rPr lang="en-US" sz="2800" b="0" kern="0" spc="-45" dirty="0"/>
              <a:t> </a:t>
            </a:r>
            <a:r>
              <a:rPr lang="en-US" sz="2800" b="0" kern="0" spc="-5" dirty="0"/>
              <a:t>Witness.”</a:t>
            </a:r>
            <a:endParaRPr lang="en-US" sz="2800" kern="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5750" y="6915150"/>
            <a:ext cx="922655" cy="690574"/>
          </a:xfrm>
          <a:prstGeom prst="rect">
            <a:avLst/>
          </a:prstGeom>
          <a:solidFill>
            <a:srgbClr val="168390"/>
          </a:solidFill>
        </p:spPr>
        <p:txBody>
          <a:bodyPr vert="horz" wrap="square" lIns="0" tIns="142875" rIns="0" bIns="0" rtlCol="0">
            <a:spAutoFit/>
          </a:bodyPr>
          <a:lstStyle/>
          <a:p>
            <a:pPr marL="323850">
              <a:lnSpc>
                <a:spcPct val="100000"/>
              </a:lnSpc>
              <a:spcBef>
                <a:spcPts val="1125"/>
              </a:spcBef>
            </a:pPr>
            <a:r>
              <a:rPr lang="en-US" sz="3550" spc="60" dirty="0">
                <a:solidFill>
                  <a:srgbClr val="D1D3D4"/>
                </a:solidFill>
                <a:latin typeface="Calibri"/>
                <a:cs typeface="Calibri"/>
              </a:rPr>
              <a:t>10</a:t>
            </a:r>
            <a:endParaRPr sz="3550" dirty="0">
              <a:latin typeface="Calibri"/>
              <a:cs typeface="Calibri"/>
            </a:endParaRPr>
          </a:p>
        </p:txBody>
      </p:sp>
      <p:sp>
        <p:nvSpPr>
          <p:cNvPr id="7" name="object 3"/>
          <p:cNvSpPr/>
          <p:nvPr/>
        </p:nvSpPr>
        <p:spPr>
          <a:xfrm>
            <a:off x="3181350" y="4331368"/>
            <a:ext cx="6764389" cy="3274356"/>
          </a:xfrm>
          <a:custGeom>
            <a:avLst/>
            <a:gdLst/>
            <a:ahLst/>
            <a:cxnLst/>
            <a:rect l="l" t="t" r="r" b="b"/>
            <a:pathLst>
              <a:path w="4572000" h="4800600">
                <a:moveTo>
                  <a:pt x="4572000" y="4800600"/>
                </a:moveTo>
                <a:lnTo>
                  <a:pt x="0" y="4800600"/>
                </a:lnTo>
                <a:lnTo>
                  <a:pt x="0" y="0"/>
                </a:lnTo>
                <a:lnTo>
                  <a:pt x="4572000" y="0"/>
                </a:lnTo>
                <a:lnTo>
                  <a:pt x="4572000" y="4800600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3"/>
          <p:cNvSpPr txBox="1"/>
          <p:nvPr/>
        </p:nvSpPr>
        <p:spPr>
          <a:xfrm>
            <a:off x="3547028" y="5870178"/>
            <a:ext cx="6398711" cy="1025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5"/>
              </a:lnSpc>
            </a:pPr>
            <a:r>
              <a:rPr lang="en-US" sz="6000" b="1" spc="15" dirty="0">
                <a:latin typeface="Myriad Pro"/>
                <a:cs typeface="Myriad Pro"/>
              </a:rPr>
              <a:t>The </a:t>
            </a:r>
            <a:r>
              <a:rPr lang="en-US" sz="6000" b="1" spc="5" dirty="0">
                <a:latin typeface="Myriad Pro"/>
                <a:cs typeface="Myriad Pro"/>
              </a:rPr>
              <a:t>Word </a:t>
            </a:r>
            <a:r>
              <a:rPr lang="en-US" sz="6000" b="1" spc="20" dirty="0">
                <a:latin typeface="Myriad Pro"/>
                <a:cs typeface="Myriad Pro"/>
              </a:rPr>
              <a:t>of </a:t>
            </a:r>
            <a:r>
              <a:rPr lang="en-US" sz="6000" b="1" spc="30" dirty="0">
                <a:latin typeface="Myriad Pro"/>
                <a:cs typeface="Myriad Pro"/>
              </a:rPr>
              <a:t>God </a:t>
            </a:r>
          </a:p>
          <a:p>
            <a:pPr>
              <a:lnSpc>
                <a:spcPts val="1605"/>
              </a:lnSpc>
            </a:pPr>
            <a:endParaRPr lang="en-US" sz="6000" b="1" spc="30" dirty="0">
              <a:latin typeface="Myriad Pro"/>
              <a:cs typeface="Myriad Pro"/>
            </a:endParaRPr>
          </a:p>
          <a:p>
            <a:pPr marL="50800">
              <a:lnSpc>
                <a:spcPts val="1605"/>
              </a:lnSpc>
            </a:pPr>
            <a:endParaRPr lang="en-US" sz="6000" b="1" spc="30" dirty="0">
              <a:latin typeface="Myriad Pro"/>
              <a:cs typeface="Myriad Pro"/>
            </a:endParaRPr>
          </a:p>
          <a:p>
            <a:pPr marL="50800">
              <a:lnSpc>
                <a:spcPts val="1605"/>
              </a:lnSpc>
            </a:pPr>
            <a:endParaRPr lang="en-US" sz="6000" b="1" spc="30" dirty="0">
              <a:latin typeface="Myriad Pro"/>
              <a:cs typeface="Myriad Pro"/>
            </a:endParaRPr>
          </a:p>
          <a:p>
            <a:pPr marL="50800">
              <a:lnSpc>
                <a:spcPts val="1605"/>
              </a:lnSpc>
            </a:pPr>
            <a:r>
              <a:rPr lang="en-US" sz="6000" b="1" spc="15" dirty="0">
                <a:latin typeface="Myriad Pro"/>
                <a:cs typeface="Myriad Pro"/>
              </a:rPr>
              <a:t>is </a:t>
            </a:r>
            <a:r>
              <a:rPr lang="en-US" sz="6000" b="1" spc="20" dirty="0">
                <a:latin typeface="Myriad Pro"/>
                <a:cs typeface="Myriad Pro"/>
              </a:rPr>
              <a:t>the</a:t>
            </a:r>
            <a:r>
              <a:rPr lang="en-US" sz="6000" b="1" spc="-155" dirty="0">
                <a:latin typeface="Myriad Pro"/>
                <a:cs typeface="Myriad Pro"/>
              </a:rPr>
              <a:t> </a:t>
            </a:r>
            <a:r>
              <a:rPr lang="en-US" sz="6000" b="1" spc="20" dirty="0">
                <a:latin typeface="Myriad Pro"/>
                <a:cs typeface="Myriad Pro"/>
              </a:rPr>
              <a:t>Answer</a:t>
            </a:r>
            <a:endParaRPr lang="en-US" sz="6000" dirty="0">
              <a:latin typeface="Myriad Pro"/>
              <a:cs typeface="Myriad Pro"/>
            </a:endParaRPr>
          </a:p>
        </p:txBody>
      </p:sp>
      <p:sp>
        <p:nvSpPr>
          <p:cNvPr id="9" name="object 3"/>
          <p:cNvSpPr/>
          <p:nvPr/>
        </p:nvSpPr>
        <p:spPr>
          <a:xfrm>
            <a:off x="514350" y="937275"/>
            <a:ext cx="4186873" cy="1605400"/>
          </a:xfrm>
          <a:custGeom>
            <a:avLst/>
            <a:gdLst/>
            <a:ahLst/>
            <a:cxnLst/>
            <a:rect l="l" t="t" r="r" b="b"/>
            <a:pathLst>
              <a:path w="4572000" h="4800600">
                <a:moveTo>
                  <a:pt x="4572000" y="4800600"/>
                </a:moveTo>
                <a:lnTo>
                  <a:pt x="0" y="4800600"/>
                </a:lnTo>
                <a:lnTo>
                  <a:pt x="0" y="0"/>
                </a:lnTo>
                <a:lnTo>
                  <a:pt x="4572000" y="0"/>
                </a:lnTo>
                <a:lnTo>
                  <a:pt x="4572000" y="4800600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5"/>
          <p:cNvSpPr txBox="1">
            <a:spLocks/>
          </p:cNvSpPr>
          <p:nvPr/>
        </p:nvSpPr>
        <p:spPr>
          <a:xfrm>
            <a:off x="971550" y="1584629"/>
            <a:ext cx="6999605" cy="12131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4850" b="1" i="0">
                <a:solidFill>
                  <a:srgbClr val="231F20"/>
                </a:solidFill>
                <a:latin typeface="Myriad Pro"/>
                <a:ea typeface="+mj-ea"/>
                <a:cs typeface="Myriad Pro"/>
              </a:defRPr>
            </a:lvl1pPr>
          </a:lstStyle>
          <a:p>
            <a:pPr marL="12700">
              <a:lnSpc>
                <a:spcPts val="5805"/>
              </a:lnSpc>
            </a:pPr>
            <a:r>
              <a:rPr lang="en-US" sz="8000" spc="-10" dirty="0"/>
              <a:t>tagline</a:t>
            </a:r>
            <a:endParaRPr lang="en-US" sz="8000" dirty="0"/>
          </a:p>
          <a:p>
            <a:pPr marL="12700">
              <a:spcBef>
                <a:spcPts val="320"/>
              </a:spcBef>
            </a:pPr>
            <a:endParaRPr lang="en-US" sz="2800" kern="0" dirty="0"/>
          </a:p>
        </p:txBody>
      </p:sp>
    </p:spTree>
    <p:extLst>
      <p:ext uri="{BB962C8B-B14F-4D97-AF65-F5344CB8AC3E}">
        <p14:creationId xmlns:p14="http://schemas.microsoft.com/office/powerpoint/2010/main" val="3039423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3200" y="285750"/>
            <a:ext cx="9715500" cy="726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969738" y="3028950"/>
            <a:ext cx="5368159" cy="4648182"/>
          </a:xfrm>
          <a:custGeom>
            <a:avLst/>
            <a:gdLst/>
            <a:ahLst/>
            <a:cxnLst/>
            <a:rect l="l" t="t" r="r" b="b"/>
            <a:pathLst>
              <a:path w="4572000" h="4800600">
                <a:moveTo>
                  <a:pt x="4572000" y="4800600"/>
                </a:moveTo>
                <a:lnTo>
                  <a:pt x="0" y="4800600"/>
                </a:lnTo>
                <a:lnTo>
                  <a:pt x="0" y="0"/>
                </a:lnTo>
                <a:lnTo>
                  <a:pt x="4572000" y="0"/>
                </a:lnTo>
                <a:lnTo>
                  <a:pt x="4572000" y="4800600"/>
                </a:lnTo>
                <a:close/>
              </a:path>
            </a:pathLst>
          </a:custGeom>
          <a:solidFill>
            <a:srgbClr val="FFFFFF">
              <a:alpha val="69804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03201" y="6102362"/>
            <a:ext cx="768350" cy="704850"/>
          </a:xfrm>
          <a:custGeom>
            <a:avLst/>
            <a:gdLst/>
            <a:ahLst/>
            <a:cxnLst/>
            <a:rect l="l" t="t" r="r" b="b"/>
            <a:pathLst>
              <a:path w="962025" h="704850">
                <a:moveTo>
                  <a:pt x="0" y="704837"/>
                </a:moveTo>
                <a:lnTo>
                  <a:pt x="961415" y="704837"/>
                </a:lnTo>
                <a:lnTo>
                  <a:pt x="961415" y="0"/>
                </a:lnTo>
                <a:lnTo>
                  <a:pt x="0" y="0"/>
                </a:lnTo>
                <a:lnTo>
                  <a:pt x="0" y="704837"/>
                </a:lnTo>
                <a:close/>
              </a:path>
            </a:pathLst>
          </a:custGeom>
          <a:solidFill>
            <a:srgbClr val="16839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352790" y="6235712"/>
            <a:ext cx="467359" cy="530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450" spc="15" dirty="0">
                <a:solidFill>
                  <a:srgbClr val="D1D3D4"/>
                </a:solidFill>
                <a:latin typeface="Calibri"/>
                <a:cs typeface="Calibri"/>
              </a:rPr>
              <a:t>11</a:t>
            </a:r>
            <a:endParaRPr sz="345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22143" y="3042530"/>
            <a:ext cx="5724160" cy="46346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3200" dirty="0">
              <a:latin typeface="Times New Roman"/>
              <a:cs typeface="Times New Roman"/>
            </a:endParaRPr>
          </a:p>
          <a:p>
            <a:pPr marL="12700" marR="461009">
              <a:lnSpc>
                <a:spcPts val="1920"/>
              </a:lnSpc>
            </a:pPr>
            <a:r>
              <a:rPr sz="3200" b="1" spc="-65" dirty="0">
                <a:solidFill>
                  <a:srgbClr val="010202"/>
                </a:solidFill>
                <a:latin typeface="Calibri" panose="020F0502020204030204" pitchFamily="34" charset="0"/>
                <a:cs typeface="Calibri"/>
              </a:rPr>
              <a:t>We </a:t>
            </a:r>
            <a:r>
              <a:rPr sz="3200" b="1" spc="-25" dirty="0">
                <a:solidFill>
                  <a:srgbClr val="010202"/>
                </a:solidFill>
                <a:latin typeface="Calibri" panose="020F0502020204030204" pitchFamily="34" charset="0"/>
                <a:cs typeface="Calibri"/>
              </a:rPr>
              <a:t>value </a:t>
            </a:r>
            <a:r>
              <a:rPr sz="3200" b="1" spc="-20" dirty="0">
                <a:solidFill>
                  <a:srgbClr val="010202"/>
                </a:solidFill>
                <a:latin typeface="Calibri" panose="020F0502020204030204" pitchFamily="34" charset="0"/>
                <a:cs typeface="Calibri"/>
              </a:rPr>
              <a:t>the </a:t>
            </a:r>
            <a:r>
              <a:rPr sz="3600" b="1" spc="-30" dirty="0">
                <a:solidFill>
                  <a:srgbClr val="F37524"/>
                </a:solidFill>
                <a:latin typeface="Calibri" panose="020F0502020204030204" pitchFamily="34" charset="0"/>
                <a:cs typeface="Calibri"/>
              </a:rPr>
              <a:t>WORD </a:t>
            </a:r>
            <a:r>
              <a:rPr sz="3600" b="1" spc="-20" dirty="0">
                <a:solidFill>
                  <a:srgbClr val="F37524"/>
                </a:solidFill>
                <a:latin typeface="Calibri" panose="020F0502020204030204" pitchFamily="34" charset="0"/>
                <a:cs typeface="Calibri"/>
              </a:rPr>
              <a:t>OF </a:t>
            </a:r>
            <a:r>
              <a:rPr sz="3600" b="1" spc="-25" dirty="0">
                <a:solidFill>
                  <a:srgbClr val="F37524"/>
                </a:solidFill>
                <a:latin typeface="Calibri" panose="020F0502020204030204" pitchFamily="34" charset="0"/>
                <a:cs typeface="Calibri"/>
              </a:rPr>
              <a:t>GOD</a:t>
            </a:r>
            <a:endParaRPr lang="en-US" sz="3600" b="1" spc="-25" dirty="0">
              <a:solidFill>
                <a:srgbClr val="F37524"/>
              </a:solidFill>
              <a:latin typeface="Calibri" panose="020F0502020204030204" pitchFamily="34" charset="0"/>
              <a:cs typeface="Calibri"/>
            </a:endParaRPr>
          </a:p>
          <a:p>
            <a:pPr marL="12700" marR="461009">
              <a:lnSpc>
                <a:spcPts val="1920"/>
              </a:lnSpc>
            </a:pPr>
            <a:endParaRPr lang="en-US" sz="3600" b="1" spc="-25" dirty="0">
              <a:solidFill>
                <a:srgbClr val="F37524"/>
              </a:solidFill>
              <a:latin typeface="Calibri" panose="020F0502020204030204" pitchFamily="34" charset="0"/>
              <a:cs typeface="Calibri"/>
            </a:endParaRPr>
          </a:p>
          <a:p>
            <a:pPr marL="12700" marR="461009">
              <a:lnSpc>
                <a:spcPts val="1920"/>
              </a:lnSpc>
            </a:pPr>
            <a:endParaRPr lang="en-US" sz="3600" b="1" spc="-25" dirty="0">
              <a:solidFill>
                <a:srgbClr val="F37524"/>
              </a:solidFill>
              <a:latin typeface="Calibri" panose="020F0502020204030204" pitchFamily="34" charset="0"/>
              <a:cs typeface="Calibri"/>
            </a:endParaRPr>
          </a:p>
          <a:p>
            <a:pPr marL="12700" marR="461009">
              <a:lnSpc>
                <a:spcPts val="1920"/>
              </a:lnSpc>
            </a:pPr>
            <a:endParaRPr sz="3200" dirty="0">
              <a:latin typeface="Calibri" panose="020F0502020204030204" pitchFamily="34" charset="0"/>
              <a:cs typeface="Times New Roman"/>
            </a:endParaRPr>
          </a:p>
          <a:p>
            <a:pPr marL="12700" marR="31750" indent="-635">
              <a:lnSpc>
                <a:spcPts val="1920"/>
              </a:lnSpc>
            </a:pPr>
            <a:endParaRPr lang="en-US" sz="3200" b="1" spc="-65" dirty="0">
              <a:solidFill>
                <a:srgbClr val="010202"/>
              </a:solidFill>
              <a:latin typeface="Calibri" panose="020F0502020204030204" pitchFamily="34" charset="0"/>
              <a:cs typeface="Calibri"/>
            </a:endParaRPr>
          </a:p>
          <a:p>
            <a:pPr marL="12700" marR="31750" indent="-635">
              <a:lnSpc>
                <a:spcPts val="1920"/>
              </a:lnSpc>
            </a:pPr>
            <a:r>
              <a:rPr sz="3200" b="1" spc="-65" dirty="0">
                <a:solidFill>
                  <a:srgbClr val="010202"/>
                </a:solidFill>
                <a:latin typeface="Calibri" panose="020F0502020204030204" pitchFamily="34" charset="0"/>
                <a:cs typeface="Calibri"/>
              </a:rPr>
              <a:t>We </a:t>
            </a:r>
            <a:r>
              <a:rPr sz="3200" b="1" spc="-25" dirty="0">
                <a:solidFill>
                  <a:srgbClr val="010202"/>
                </a:solidFill>
                <a:latin typeface="Calibri" panose="020F0502020204030204" pitchFamily="34" charset="0"/>
                <a:cs typeface="Calibri"/>
              </a:rPr>
              <a:t>value </a:t>
            </a:r>
            <a:r>
              <a:rPr sz="3600" b="1" spc="-25" dirty="0">
                <a:solidFill>
                  <a:srgbClr val="F37524"/>
                </a:solidFill>
                <a:latin typeface="Calibri" panose="020F0502020204030204" pitchFamily="34" charset="0"/>
                <a:cs typeface="Calibri"/>
              </a:rPr>
              <a:t>PEOPLE</a:t>
            </a:r>
            <a:endParaRPr lang="en-US" sz="3600" b="1" spc="-25" dirty="0">
              <a:solidFill>
                <a:srgbClr val="F37524"/>
              </a:solidFill>
              <a:latin typeface="Calibri" panose="020F0502020204030204" pitchFamily="34" charset="0"/>
              <a:cs typeface="Calibri"/>
            </a:endParaRPr>
          </a:p>
          <a:p>
            <a:pPr marL="12700" marR="31750" indent="-635">
              <a:lnSpc>
                <a:spcPts val="1920"/>
              </a:lnSpc>
            </a:pPr>
            <a:endParaRPr lang="en-US" sz="3600" b="1" spc="-25" dirty="0">
              <a:solidFill>
                <a:srgbClr val="F37524"/>
              </a:solidFill>
              <a:latin typeface="Calibri" panose="020F0502020204030204" pitchFamily="34" charset="0"/>
              <a:cs typeface="Calibri"/>
            </a:endParaRPr>
          </a:p>
          <a:p>
            <a:pPr marL="12700" marR="31750" indent="-635">
              <a:lnSpc>
                <a:spcPts val="1920"/>
              </a:lnSpc>
            </a:pPr>
            <a:endParaRPr lang="en-US" sz="3600" b="1" spc="-25" dirty="0">
              <a:solidFill>
                <a:srgbClr val="F37524"/>
              </a:solidFill>
              <a:latin typeface="Calibri" panose="020F0502020204030204" pitchFamily="34" charset="0"/>
              <a:cs typeface="Calibri"/>
            </a:endParaRPr>
          </a:p>
          <a:p>
            <a:pPr marL="12700" marR="31750" indent="-635">
              <a:lnSpc>
                <a:spcPts val="1920"/>
              </a:lnSpc>
            </a:pPr>
            <a:endParaRPr sz="3200" dirty="0">
              <a:latin typeface="Calibri" panose="020F0502020204030204" pitchFamily="34" charset="0"/>
              <a:cs typeface="Times New Roman"/>
            </a:endParaRPr>
          </a:p>
          <a:p>
            <a:pPr marL="12700" marR="222885" algn="just">
              <a:lnSpc>
                <a:spcPts val="1920"/>
              </a:lnSpc>
            </a:pPr>
            <a:endParaRPr lang="en-US" sz="3200" b="1" spc="-65" dirty="0">
              <a:solidFill>
                <a:srgbClr val="010202"/>
              </a:solidFill>
              <a:latin typeface="Calibri" panose="020F0502020204030204" pitchFamily="34" charset="0"/>
              <a:cs typeface="Calibri"/>
            </a:endParaRPr>
          </a:p>
          <a:p>
            <a:pPr marL="12700" marR="222885" algn="just">
              <a:lnSpc>
                <a:spcPts val="1920"/>
              </a:lnSpc>
            </a:pPr>
            <a:r>
              <a:rPr sz="3200" b="1" spc="-65" dirty="0">
                <a:solidFill>
                  <a:srgbClr val="010202"/>
                </a:solidFill>
                <a:latin typeface="Calibri" panose="020F0502020204030204" pitchFamily="34" charset="0"/>
                <a:cs typeface="Calibri"/>
              </a:rPr>
              <a:t>We </a:t>
            </a:r>
            <a:r>
              <a:rPr sz="3200" b="1" spc="-25" dirty="0">
                <a:solidFill>
                  <a:srgbClr val="010202"/>
                </a:solidFill>
                <a:latin typeface="Calibri" panose="020F0502020204030204" pitchFamily="34" charset="0"/>
                <a:cs typeface="Calibri"/>
              </a:rPr>
              <a:t>value </a:t>
            </a:r>
            <a:r>
              <a:rPr sz="3600" b="1" spc="-30" dirty="0">
                <a:solidFill>
                  <a:srgbClr val="F37524"/>
                </a:solidFill>
                <a:latin typeface="Calibri" panose="020F0502020204030204" pitchFamily="34" charset="0"/>
                <a:cs typeface="Calibri"/>
              </a:rPr>
              <a:t>TEAMWORK</a:t>
            </a:r>
            <a:endParaRPr lang="en-US" sz="3600" b="1" spc="-30" dirty="0">
              <a:solidFill>
                <a:srgbClr val="F37524"/>
              </a:solidFill>
              <a:latin typeface="Calibri" panose="020F0502020204030204" pitchFamily="34" charset="0"/>
              <a:cs typeface="Calibri"/>
            </a:endParaRPr>
          </a:p>
          <a:p>
            <a:pPr marL="12700" marR="222885" algn="just">
              <a:lnSpc>
                <a:spcPts val="1920"/>
              </a:lnSpc>
            </a:pPr>
            <a:endParaRPr lang="en-US" sz="3600" b="1" spc="-30" dirty="0">
              <a:solidFill>
                <a:srgbClr val="F37524"/>
              </a:solidFill>
              <a:latin typeface="Calibri" panose="020F0502020204030204" pitchFamily="34" charset="0"/>
              <a:cs typeface="Calibri"/>
            </a:endParaRPr>
          </a:p>
          <a:p>
            <a:pPr marL="12700" marR="222885" algn="just">
              <a:lnSpc>
                <a:spcPts val="1920"/>
              </a:lnSpc>
            </a:pPr>
            <a:endParaRPr lang="en-US" sz="3600" b="1" spc="-30" dirty="0">
              <a:solidFill>
                <a:srgbClr val="F37524"/>
              </a:solidFill>
              <a:latin typeface="Calibri" panose="020F0502020204030204" pitchFamily="34" charset="0"/>
              <a:cs typeface="Calibri"/>
            </a:endParaRPr>
          </a:p>
          <a:p>
            <a:pPr marL="12700" marR="222885" algn="just">
              <a:lnSpc>
                <a:spcPts val="1920"/>
              </a:lnSpc>
            </a:pPr>
            <a:endParaRPr lang="en-US" sz="3200" b="1" spc="-30" dirty="0">
              <a:solidFill>
                <a:srgbClr val="F37524"/>
              </a:solidFill>
              <a:latin typeface="Calibri" panose="020F0502020204030204" pitchFamily="34" charset="0"/>
              <a:cs typeface="Calibri"/>
            </a:endParaRPr>
          </a:p>
          <a:p>
            <a:pPr marL="12700" marR="222885" algn="just">
              <a:lnSpc>
                <a:spcPts val="1920"/>
              </a:lnSpc>
            </a:pPr>
            <a:endParaRPr lang="en-US" sz="3200" b="1" spc="-65" dirty="0">
              <a:solidFill>
                <a:srgbClr val="010202"/>
              </a:solidFill>
              <a:latin typeface="Calibri" panose="020F0502020204030204" pitchFamily="34" charset="0"/>
              <a:cs typeface="Calibri"/>
            </a:endParaRPr>
          </a:p>
          <a:p>
            <a:pPr marL="12700" marR="222885" algn="just">
              <a:lnSpc>
                <a:spcPts val="1920"/>
              </a:lnSpc>
            </a:pPr>
            <a:r>
              <a:rPr lang="en-US" sz="3200" b="1" spc="-65" dirty="0">
                <a:solidFill>
                  <a:srgbClr val="010202"/>
                </a:solidFill>
                <a:latin typeface="Calibri" panose="020F0502020204030204" pitchFamily="34" charset="0"/>
                <a:cs typeface="Calibri"/>
              </a:rPr>
              <a:t>We </a:t>
            </a:r>
            <a:r>
              <a:rPr lang="en-US" sz="3200" b="1" spc="-25" dirty="0">
                <a:solidFill>
                  <a:srgbClr val="010202"/>
                </a:solidFill>
                <a:latin typeface="Calibri" panose="020F0502020204030204" pitchFamily="34" charset="0"/>
                <a:cs typeface="Calibri"/>
              </a:rPr>
              <a:t>value </a:t>
            </a:r>
            <a:r>
              <a:rPr lang="en-US" sz="3600" b="1" spc="-25" dirty="0">
                <a:solidFill>
                  <a:srgbClr val="F37524"/>
                </a:solidFill>
                <a:latin typeface="Calibri" panose="020F0502020204030204" pitchFamily="34" charset="0"/>
                <a:cs typeface="Calibri"/>
              </a:rPr>
              <a:t>EXCELLENCE</a:t>
            </a:r>
            <a:endParaRPr lang="en-US" sz="3600" dirty="0">
              <a:latin typeface="Calibri" panose="020F0502020204030204" pitchFamily="34" charset="0"/>
              <a:cs typeface="Calibri"/>
            </a:endParaRPr>
          </a:p>
          <a:p>
            <a:pPr marL="12700" marR="222885" algn="just">
              <a:lnSpc>
                <a:spcPts val="1920"/>
              </a:lnSpc>
            </a:pPr>
            <a:endParaRPr sz="16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47720" y="1433867"/>
            <a:ext cx="4896781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spc="-105" dirty="0">
                <a:solidFill>
                  <a:srgbClr val="168390"/>
                </a:solidFill>
              </a:rPr>
              <a:t>core</a:t>
            </a:r>
            <a:r>
              <a:rPr sz="7200" spc="-235" dirty="0">
                <a:solidFill>
                  <a:srgbClr val="168390"/>
                </a:solidFill>
              </a:rPr>
              <a:t> </a:t>
            </a:r>
            <a:r>
              <a:rPr sz="7200" b="0" spc="-114" dirty="0">
                <a:solidFill>
                  <a:srgbClr val="168390"/>
                </a:solidFill>
              </a:rPr>
              <a:t>values</a:t>
            </a:r>
            <a:endParaRPr sz="7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3453" y="227839"/>
            <a:ext cx="9760610" cy="738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647950" y="3562350"/>
            <a:ext cx="7179734" cy="3766439"/>
          </a:xfrm>
          <a:custGeom>
            <a:avLst/>
            <a:gdLst/>
            <a:ahLst/>
            <a:cxnLst/>
            <a:rect l="l" t="t" r="r" b="b"/>
            <a:pathLst>
              <a:path w="7545070" h="4805045">
                <a:moveTo>
                  <a:pt x="7544955" y="4804879"/>
                </a:moveTo>
                <a:lnTo>
                  <a:pt x="0" y="4804879"/>
                </a:lnTo>
                <a:lnTo>
                  <a:pt x="0" y="0"/>
                </a:lnTo>
                <a:lnTo>
                  <a:pt x="7544955" y="0"/>
                </a:lnTo>
                <a:lnTo>
                  <a:pt x="7544955" y="4804879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3053099" y="4596288"/>
            <a:ext cx="7136130" cy="2103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ts val="1889"/>
              </a:lnSpc>
            </a:pPr>
            <a:r>
              <a:rPr lang="en-US" sz="8000" spc="-55" dirty="0">
                <a:solidFill>
                  <a:srgbClr val="FFFFFF"/>
                </a:solidFill>
                <a:latin typeface="Myriad Pro"/>
                <a:cs typeface="Calibri"/>
              </a:rPr>
              <a:t>Reason #2</a:t>
            </a:r>
            <a:endParaRPr lang="en-US" sz="8000" spc="-50" dirty="0">
              <a:solidFill>
                <a:srgbClr val="FFFFFF"/>
              </a:solidFill>
              <a:latin typeface="Myriad Pro"/>
              <a:cs typeface="Calibri"/>
            </a:endParaRPr>
          </a:p>
          <a:p>
            <a:pPr marL="12700" algn="just">
              <a:lnSpc>
                <a:spcPts val="1889"/>
              </a:lnSpc>
            </a:pPr>
            <a:endParaRPr sz="6600" dirty="0">
              <a:latin typeface="Myriad Pro"/>
              <a:cs typeface="Calibri"/>
            </a:endParaRPr>
          </a:p>
          <a:p>
            <a:pPr marL="12700" marR="5080" algn="just">
              <a:lnSpc>
                <a:spcPts val="1970"/>
              </a:lnSpc>
              <a:spcBef>
                <a:spcPts val="70"/>
              </a:spcBef>
            </a:pPr>
            <a:endParaRPr lang="en-US" sz="6000" dirty="0">
              <a:solidFill>
                <a:schemeClr val="bg1"/>
              </a:solidFill>
              <a:latin typeface="Myriad Pro"/>
              <a:cs typeface="Calibri"/>
            </a:endParaRPr>
          </a:p>
          <a:p>
            <a:pPr marL="12700" marR="5080" algn="just">
              <a:lnSpc>
                <a:spcPts val="1970"/>
              </a:lnSpc>
              <a:spcBef>
                <a:spcPts val="70"/>
              </a:spcBef>
            </a:pPr>
            <a:endParaRPr lang="en-US" sz="6000" dirty="0">
              <a:solidFill>
                <a:schemeClr val="bg1"/>
              </a:solidFill>
              <a:latin typeface="Myriad Pro"/>
              <a:cs typeface="Calibri"/>
            </a:endParaRPr>
          </a:p>
          <a:p>
            <a:pPr marL="12700" marR="5080" algn="just">
              <a:lnSpc>
                <a:spcPts val="1970"/>
              </a:lnSpc>
              <a:spcBef>
                <a:spcPts val="70"/>
              </a:spcBef>
            </a:pPr>
            <a:r>
              <a:rPr lang="en-US" sz="6000" dirty="0">
                <a:solidFill>
                  <a:schemeClr val="bg1"/>
                </a:solidFill>
                <a:latin typeface="Myriad Pro"/>
                <a:cs typeface="Calibri"/>
              </a:rPr>
              <a:t>To reach a younger</a:t>
            </a:r>
          </a:p>
          <a:p>
            <a:pPr marL="12700" marR="5080" algn="just">
              <a:lnSpc>
                <a:spcPts val="1970"/>
              </a:lnSpc>
              <a:spcBef>
                <a:spcPts val="70"/>
              </a:spcBef>
            </a:pPr>
            <a:endParaRPr lang="en-US" sz="6000" dirty="0">
              <a:solidFill>
                <a:schemeClr val="bg1"/>
              </a:solidFill>
              <a:latin typeface="Myriad Pro"/>
              <a:cs typeface="Calibri"/>
            </a:endParaRPr>
          </a:p>
          <a:p>
            <a:pPr marL="12700" marR="5080" algn="just">
              <a:lnSpc>
                <a:spcPts val="1970"/>
              </a:lnSpc>
              <a:spcBef>
                <a:spcPts val="70"/>
              </a:spcBef>
            </a:pPr>
            <a:endParaRPr lang="en-US" sz="6000" dirty="0">
              <a:solidFill>
                <a:schemeClr val="bg1"/>
              </a:solidFill>
              <a:latin typeface="Myriad Pro"/>
              <a:cs typeface="Calibri"/>
            </a:endParaRPr>
          </a:p>
          <a:p>
            <a:pPr marL="12700" marR="5080" algn="just">
              <a:lnSpc>
                <a:spcPts val="1970"/>
              </a:lnSpc>
              <a:spcBef>
                <a:spcPts val="70"/>
              </a:spcBef>
            </a:pPr>
            <a:r>
              <a:rPr lang="en-US" sz="6000" dirty="0">
                <a:solidFill>
                  <a:schemeClr val="bg1"/>
                </a:solidFill>
                <a:latin typeface="Myriad Pro"/>
                <a:cs typeface="Calibri"/>
              </a:rPr>
              <a:t>audience</a:t>
            </a:r>
            <a:endParaRPr sz="6000" dirty="0">
              <a:solidFill>
                <a:schemeClr val="bg1"/>
              </a:solidFill>
              <a:latin typeface="Myriad Pro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0433" y="6171869"/>
            <a:ext cx="942975" cy="847090"/>
          </a:xfrm>
          <a:custGeom>
            <a:avLst/>
            <a:gdLst/>
            <a:ahLst/>
            <a:cxnLst/>
            <a:rect l="l" t="t" r="r" b="b"/>
            <a:pathLst>
              <a:path w="942975" h="847090">
                <a:moveTo>
                  <a:pt x="0" y="847001"/>
                </a:moveTo>
                <a:lnTo>
                  <a:pt x="942530" y="847001"/>
                </a:lnTo>
                <a:lnTo>
                  <a:pt x="942530" y="0"/>
                </a:lnTo>
                <a:lnTo>
                  <a:pt x="0" y="0"/>
                </a:lnTo>
                <a:lnTo>
                  <a:pt x="0" y="847001"/>
                </a:lnTo>
                <a:close/>
              </a:path>
            </a:pathLst>
          </a:custGeom>
          <a:solidFill>
            <a:srgbClr val="F375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21216" y="443568"/>
            <a:ext cx="9633496" cy="1015663"/>
          </a:xfrm>
          <a:prstGeom prst="rect">
            <a:avLst/>
          </a:prstGeom>
          <a:solidFill>
            <a:srgbClr val="808285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6600" spc="-229" dirty="0">
                <a:solidFill>
                  <a:schemeClr val="bg1"/>
                </a:solidFill>
              </a:rPr>
              <a:t>Why are we rebranding?</a:t>
            </a:r>
            <a:endParaRPr sz="6600" dirty="0">
              <a:solidFill>
                <a:schemeClr val="bg1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0161" y="6313423"/>
            <a:ext cx="462915" cy="546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550" spc="-55" dirty="0">
                <a:solidFill>
                  <a:srgbClr val="D1D3D4"/>
                </a:solidFill>
                <a:latin typeface="Calibri"/>
                <a:cs typeface="Calibri"/>
              </a:rPr>
              <a:t>12</a:t>
            </a:r>
            <a:endParaRPr sz="35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3453" y="227839"/>
            <a:ext cx="9760610" cy="7386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344139" y="1849310"/>
            <a:ext cx="8356702" cy="5765329"/>
          </a:xfrm>
          <a:custGeom>
            <a:avLst/>
            <a:gdLst/>
            <a:ahLst/>
            <a:cxnLst/>
            <a:rect l="l" t="t" r="r" b="b"/>
            <a:pathLst>
              <a:path w="7545070" h="4805045">
                <a:moveTo>
                  <a:pt x="7544955" y="4804879"/>
                </a:moveTo>
                <a:lnTo>
                  <a:pt x="0" y="4804879"/>
                </a:lnTo>
                <a:lnTo>
                  <a:pt x="0" y="0"/>
                </a:lnTo>
                <a:lnTo>
                  <a:pt x="7544955" y="0"/>
                </a:lnTo>
                <a:lnTo>
                  <a:pt x="7544955" y="4804879"/>
                </a:lnTo>
                <a:close/>
              </a:path>
            </a:pathLst>
          </a:custGeom>
          <a:solidFill>
            <a:srgbClr val="80828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343136" y="1995152"/>
            <a:ext cx="8204301" cy="56194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ts val="1889"/>
              </a:lnSpc>
              <a:buFont typeface="Wingdings" panose="05000000000000000000" pitchFamily="2" charset="2"/>
              <a:buChar char="Ø"/>
            </a:pPr>
            <a:endParaRPr lang="en-US" sz="2700" spc="-55" dirty="0">
              <a:solidFill>
                <a:srgbClr val="FFFFFF"/>
              </a:solidFill>
              <a:latin typeface="Myriad Pro"/>
              <a:cs typeface="Calibri"/>
            </a:endParaRPr>
          </a:p>
          <a:p>
            <a:pPr marL="512763" indent="-500063">
              <a:lnSpc>
                <a:spcPts val="1889"/>
              </a:lnSpc>
              <a:buFont typeface="Wingdings" panose="05000000000000000000" pitchFamily="2" charset="2"/>
              <a:buChar char="Ø"/>
            </a:pPr>
            <a:r>
              <a:rPr sz="2700" spc="-55" dirty="0">
                <a:solidFill>
                  <a:srgbClr val="FFFFFF"/>
                </a:solidFill>
                <a:latin typeface="Myriad Pro"/>
                <a:cs typeface="Calibri"/>
              </a:rPr>
              <a:t>As </a:t>
            </a:r>
            <a:r>
              <a:rPr sz="2700" spc="-50" dirty="0">
                <a:solidFill>
                  <a:srgbClr val="FFFFFF"/>
                </a:solidFill>
                <a:latin typeface="Myriad Pro"/>
                <a:cs typeface="Calibri"/>
              </a:rPr>
              <a:t>of </a:t>
            </a:r>
            <a:r>
              <a:rPr sz="2700" spc="-60" dirty="0">
                <a:solidFill>
                  <a:srgbClr val="FFFFFF"/>
                </a:solidFill>
                <a:latin typeface="Myriad Pro"/>
                <a:cs typeface="Calibri"/>
              </a:rPr>
              <a:t>December </a:t>
            </a:r>
            <a:r>
              <a:rPr sz="2700" spc="-50" dirty="0">
                <a:solidFill>
                  <a:srgbClr val="FFFFFF"/>
                </a:solidFill>
                <a:latin typeface="Myriad Pro"/>
                <a:cs typeface="Calibri"/>
              </a:rPr>
              <a:t>2015, </a:t>
            </a:r>
            <a:r>
              <a:rPr lang="en-US" sz="2700" spc="-50" dirty="0">
                <a:solidFill>
                  <a:srgbClr val="FFFFFF"/>
                </a:solidFill>
                <a:latin typeface="Myriad Pro"/>
                <a:cs typeface="Calibri"/>
              </a:rPr>
              <a:t>only 2% of our church </a:t>
            </a:r>
          </a:p>
          <a:p>
            <a:pPr marL="512763" indent="-500063">
              <a:lnSpc>
                <a:spcPts val="1889"/>
              </a:lnSpc>
              <a:buFont typeface="Wingdings" panose="05000000000000000000" pitchFamily="2" charset="2"/>
              <a:buChar char="Ø"/>
            </a:pPr>
            <a:endParaRPr lang="en-US" sz="2700" spc="-50" dirty="0">
              <a:solidFill>
                <a:srgbClr val="FFFFFF"/>
              </a:solidFill>
              <a:latin typeface="Myriad Pro"/>
              <a:cs typeface="Calibri"/>
            </a:endParaRPr>
          </a:p>
          <a:p>
            <a:pPr marL="512763" indent="-500063">
              <a:lnSpc>
                <a:spcPts val="1889"/>
              </a:lnSpc>
            </a:pPr>
            <a:r>
              <a:rPr lang="en-US" sz="2700" spc="-50" dirty="0">
                <a:solidFill>
                  <a:srgbClr val="FFFFFF"/>
                </a:solidFill>
                <a:latin typeface="Myriad Pro"/>
                <a:cs typeface="Calibri"/>
              </a:rPr>
              <a:t>	membership was between the ages of 18-35 years </a:t>
            </a:r>
          </a:p>
          <a:p>
            <a:pPr marL="512763" indent="-500063">
              <a:lnSpc>
                <a:spcPts val="1889"/>
              </a:lnSpc>
            </a:pPr>
            <a:endParaRPr lang="en-US" sz="2700" spc="-50" dirty="0">
              <a:solidFill>
                <a:srgbClr val="FFFFFF"/>
              </a:solidFill>
              <a:latin typeface="Myriad Pro"/>
              <a:cs typeface="Calibri"/>
            </a:endParaRPr>
          </a:p>
          <a:p>
            <a:pPr marL="512763" indent="-500063">
              <a:lnSpc>
                <a:spcPts val="1889"/>
              </a:lnSpc>
            </a:pPr>
            <a:r>
              <a:rPr lang="en-US" sz="2700" spc="-50" dirty="0">
                <a:solidFill>
                  <a:srgbClr val="FFFFFF"/>
                </a:solidFill>
                <a:latin typeface="Myriad Pro"/>
                <a:cs typeface="Calibri"/>
              </a:rPr>
              <a:t>	of age.</a:t>
            </a:r>
            <a:endParaRPr sz="2700" dirty="0">
              <a:latin typeface="Myriad Pro"/>
              <a:cs typeface="Calibri"/>
            </a:endParaRPr>
          </a:p>
          <a:p>
            <a:pPr marL="355600" marR="5080" indent="-342900" algn="just">
              <a:lnSpc>
                <a:spcPts val="1970"/>
              </a:lnSpc>
              <a:spcBef>
                <a:spcPts val="70"/>
              </a:spcBef>
              <a:buFont typeface="Wingdings" panose="05000000000000000000" pitchFamily="2" charset="2"/>
              <a:buChar char="Ø"/>
            </a:pPr>
            <a:endParaRPr sz="2400" dirty="0">
              <a:latin typeface="Myriad Pro"/>
              <a:cs typeface="Calibri"/>
            </a:endParaRPr>
          </a:p>
          <a:p>
            <a:pPr marL="355600" indent="-342900" algn="just">
              <a:lnSpc>
                <a:spcPts val="1905"/>
              </a:lnSpc>
              <a:buFont typeface="Wingdings" panose="05000000000000000000" pitchFamily="2" charset="2"/>
              <a:buChar char="Ø"/>
            </a:pPr>
            <a:endParaRPr lang="en-US" sz="2400" spc="-55" dirty="0">
              <a:solidFill>
                <a:srgbClr val="FFFFFF"/>
              </a:solidFill>
              <a:latin typeface="Myriad Pro"/>
              <a:cs typeface="Calibri"/>
            </a:endParaRPr>
          </a:p>
          <a:p>
            <a:pPr marL="355600" indent="-342900" algn="just">
              <a:lnSpc>
                <a:spcPts val="1905"/>
              </a:lnSpc>
              <a:buFont typeface="Wingdings" panose="05000000000000000000" pitchFamily="2" charset="2"/>
              <a:buChar char="Ø"/>
            </a:pPr>
            <a:endParaRPr lang="en-US" sz="2400" spc="-55" dirty="0">
              <a:solidFill>
                <a:srgbClr val="FFFFFF"/>
              </a:solidFill>
              <a:latin typeface="Myriad Pro"/>
              <a:cs typeface="Calibri"/>
            </a:endParaRPr>
          </a:p>
          <a:p>
            <a:pPr marL="512763" indent="-500063" algn="just">
              <a:lnSpc>
                <a:spcPts val="1905"/>
              </a:lnSpc>
              <a:buFont typeface="Wingdings" panose="05000000000000000000" pitchFamily="2" charset="2"/>
              <a:buChar char="Ø"/>
            </a:pPr>
            <a:r>
              <a:rPr lang="en-US" sz="2700" spc="-55" dirty="0">
                <a:solidFill>
                  <a:srgbClr val="FFFFFF"/>
                </a:solidFill>
                <a:latin typeface="Myriad Pro"/>
                <a:cs typeface="Calibri"/>
              </a:rPr>
              <a:t>Young adult engagement is a vital part to growth </a:t>
            </a:r>
          </a:p>
          <a:p>
            <a:pPr marL="355600" indent="-342900" algn="just">
              <a:lnSpc>
                <a:spcPts val="1905"/>
              </a:lnSpc>
              <a:buFont typeface="Wingdings" panose="05000000000000000000" pitchFamily="2" charset="2"/>
              <a:buChar char="Ø"/>
            </a:pPr>
            <a:endParaRPr lang="en-US" sz="2700" spc="-55" dirty="0">
              <a:solidFill>
                <a:srgbClr val="FFFFFF"/>
              </a:solidFill>
              <a:latin typeface="Myriad Pro"/>
              <a:cs typeface="Calibri"/>
            </a:endParaRPr>
          </a:p>
          <a:p>
            <a:pPr marL="512763" indent="-500063" algn="just">
              <a:lnSpc>
                <a:spcPts val="1905"/>
              </a:lnSpc>
            </a:pPr>
            <a:r>
              <a:rPr lang="en-US" sz="2700" spc="-55" dirty="0">
                <a:solidFill>
                  <a:srgbClr val="FFFFFF"/>
                </a:solidFill>
                <a:latin typeface="Myriad Pro"/>
                <a:cs typeface="Calibri"/>
              </a:rPr>
              <a:t>	for any organization today.</a:t>
            </a:r>
          </a:p>
          <a:p>
            <a:pPr marL="355600" indent="-342900" algn="just">
              <a:lnSpc>
                <a:spcPts val="1905"/>
              </a:lnSpc>
              <a:buFont typeface="Wingdings" panose="05000000000000000000" pitchFamily="2" charset="2"/>
              <a:buChar char="Ø"/>
            </a:pPr>
            <a:endParaRPr lang="en-US" sz="2400" spc="-55" dirty="0">
              <a:solidFill>
                <a:srgbClr val="FFFFFF"/>
              </a:solidFill>
              <a:latin typeface="Myriad Pro"/>
              <a:cs typeface="Calibri"/>
            </a:endParaRPr>
          </a:p>
          <a:p>
            <a:pPr marL="355600" indent="-342900" algn="just">
              <a:lnSpc>
                <a:spcPts val="1905"/>
              </a:lnSpc>
              <a:buFont typeface="Wingdings" panose="05000000000000000000" pitchFamily="2" charset="2"/>
              <a:buChar char="Ø"/>
            </a:pPr>
            <a:endParaRPr lang="en-US" sz="2400" spc="-55" dirty="0">
              <a:solidFill>
                <a:srgbClr val="FFFFFF"/>
              </a:solidFill>
              <a:latin typeface="Myriad Pro"/>
              <a:cs typeface="Calibri"/>
            </a:endParaRPr>
          </a:p>
          <a:p>
            <a:pPr marL="465138" lvl="3" indent="-465138">
              <a:buFont typeface="Wingdings" panose="05000000000000000000" pitchFamily="2" charset="2"/>
              <a:buChar char="Ø"/>
            </a:pPr>
            <a:r>
              <a:rPr lang="en-US" sz="2700" dirty="0">
                <a:solidFill>
                  <a:schemeClr val="bg1"/>
                </a:solidFill>
                <a:latin typeface="Myriad Pro"/>
              </a:rPr>
              <a:t>As a result, we want to be more attractive to this demographic</a:t>
            </a:r>
          </a:p>
          <a:p>
            <a:pPr marL="1250950" lvl="4" indent="-40005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  <a:latin typeface="Myriad Pro"/>
              </a:rPr>
              <a:t>To help us narrow our focus, we have decided to pursue an even narrower target of </a:t>
            </a:r>
            <a:r>
              <a:rPr lang="en-US" sz="2400" dirty="0">
                <a:solidFill>
                  <a:srgbClr val="F37524"/>
                </a:solidFill>
                <a:latin typeface="Myriad Pro"/>
              </a:rPr>
              <a:t>ages</a:t>
            </a:r>
            <a:r>
              <a:rPr lang="en-US" sz="2400" dirty="0">
                <a:solidFill>
                  <a:schemeClr val="bg1"/>
                </a:solidFill>
                <a:latin typeface="Myriad Pro"/>
              </a:rPr>
              <a:t> </a:t>
            </a:r>
            <a:r>
              <a:rPr lang="en-US" sz="2400" dirty="0">
                <a:solidFill>
                  <a:srgbClr val="F37524"/>
                </a:solidFill>
                <a:latin typeface="Myriad Pro"/>
              </a:rPr>
              <a:t>18-24 (college ages)</a:t>
            </a:r>
            <a:r>
              <a:rPr lang="en-US" sz="2400" dirty="0">
                <a:solidFill>
                  <a:schemeClr val="bg1"/>
                </a:solidFill>
                <a:latin typeface="Myriad Pro"/>
              </a:rPr>
              <a:t>.</a:t>
            </a:r>
          </a:p>
          <a:p>
            <a:pPr marL="12700" algn="just">
              <a:lnSpc>
                <a:spcPts val="1905"/>
              </a:lnSpc>
            </a:pPr>
            <a:endParaRPr sz="25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0433" y="6171869"/>
            <a:ext cx="942975" cy="847090"/>
          </a:xfrm>
          <a:custGeom>
            <a:avLst/>
            <a:gdLst/>
            <a:ahLst/>
            <a:cxnLst/>
            <a:rect l="l" t="t" r="r" b="b"/>
            <a:pathLst>
              <a:path w="942975" h="847090">
                <a:moveTo>
                  <a:pt x="0" y="847001"/>
                </a:moveTo>
                <a:lnTo>
                  <a:pt x="942530" y="847001"/>
                </a:lnTo>
                <a:lnTo>
                  <a:pt x="942530" y="0"/>
                </a:lnTo>
                <a:lnTo>
                  <a:pt x="0" y="0"/>
                </a:lnTo>
                <a:lnTo>
                  <a:pt x="0" y="847001"/>
                </a:lnTo>
                <a:close/>
              </a:path>
            </a:pathLst>
          </a:custGeom>
          <a:solidFill>
            <a:srgbClr val="F375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090525" y="692150"/>
            <a:ext cx="4445883" cy="838691"/>
          </a:xfrm>
          <a:prstGeom prst="rect">
            <a:avLst/>
          </a:prstGeom>
          <a:solidFill>
            <a:srgbClr val="808285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5450" spc="-229" dirty="0">
                <a:solidFill>
                  <a:schemeClr val="bg1"/>
                </a:solidFill>
              </a:rPr>
              <a:t>OUR TARGET</a:t>
            </a:r>
            <a:endParaRPr sz="5450" dirty="0">
              <a:solidFill>
                <a:schemeClr val="bg1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0161" y="6313423"/>
            <a:ext cx="462915" cy="546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550" spc="-55" dirty="0">
                <a:solidFill>
                  <a:srgbClr val="D1D3D4"/>
                </a:solidFill>
                <a:latin typeface="Calibri"/>
                <a:cs typeface="Calibri"/>
              </a:rPr>
              <a:t>13</a:t>
            </a:r>
            <a:endParaRPr sz="35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5714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1094" y="347667"/>
            <a:ext cx="9825355" cy="6872605"/>
          </a:xfrm>
          <a:custGeom>
            <a:avLst/>
            <a:gdLst/>
            <a:ahLst/>
            <a:cxnLst/>
            <a:rect l="l" t="t" r="r" b="b"/>
            <a:pathLst>
              <a:path w="9825355" h="6872605">
                <a:moveTo>
                  <a:pt x="0" y="6872528"/>
                </a:moveTo>
                <a:lnTo>
                  <a:pt x="9824999" y="6872528"/>
                </a:lnTo>
                <a:lnTo>
                  <a:pt x="9824999" y="0"/>
                </a:lnTo>
                <a:lnTo>
                  <a:pt x="0" y="0"/>
                </a:lnTo>
                <a:lnTo>
                  <a:pt x="0" y="6872528"/>
                </a:lnTo>
                <a:close/>
              </a:path>
            </a:pathLst>
          </a:custGeom>
          <a:solidFill>
            <a:srgbClr val="F375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952779" y="7314704"/>
            <a:ext cx="9043670" cy="271145"/>
          </a:xfrm>
          <a:custGeom>
            <a:avLst/>
            <a:gdLst/>
            <a:ahLst/>
            <a:cxnLst/>
            <a:rect l="l" t="t" r="r" b="b"/>
            <a:pathLst>
              <a:path w="9043670" h="271145">
                <a:moveTo>
                  <a:pt x="0" y="271068"/>
                </a:moveTo>
                <a:lnTo>
                  <a:pt x="9043441" y="271068"/>
                </a:lnTo>
                <a:lnTo>
                  <a:pt x="9043441" y="0"/>
                </a:lnTo>
                <a:lnTo>
                  <a:pt x="0" y="0"/>
                </a:lnTo>
                <a:lnTo>
                  <a:pt x="0" y="271068"/>
                </a:lnTo>
                <a:close/>
              </a:path>
            </a:pathLst>
          </a:custGeom>
          <a:solidFill>
            <a:srgbClr val="16839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98970" y="7314704"/>
            <a:ext cx="685800" cy="271145"/>
          </a:xfrm>
          <a:custGeom>
            <a:avLst/>
            <a:gdLst/>
            <a:ahLst/>
            <a:cxnLst/>
            <a:rect l="l" t="t" r="r" b="b"/>
            <a:pathLst>
              <a:path w="685800" h="271145">
                <a:moveTo>
                  <a:pt x="0" y="271068"/>
                </a:moveTo>
                <a:lnTo>
                  <a:pt x="685291" y="271068"/>
                </a:lnTo>
                <a:lnTo>
                  <a:pt x="685291" y="0"/>
                </a:lnTo>
                <a:lnTo>
                  <a:pt x="0" y="0"/>
                </a:lnTo>
                <a:lnTo>
                  <a:pt x="0" y="271068"/>
                </a:lnTo>
                <a:close/>
              </a:path>
            </a:pathLst>
          </a:custGeom>
          <a:solidFill>
            <a:srgbClr val="16839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315489" y="6618712"/>
            <a:ext cx="46228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400" spc="-10" dirty="0">
                <a:solidFill>
                  <a:srgbClr val="D1D3D4"/>
                </a:solidFill>
                <a:latin typeface="Calibri"/>
                <a:cs typeface="Calibri"/>
              </a:rPr>
              <a:t>14</a:t>
            </a:r>
            <a:endParaRPr sz="34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81150" y="3705814"/>
            <a:ext cx="8172171" cy="2372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lvl="0" algn="just">
              <a:lnSpc>
                <a:spcPts val="1889"/>
              </a:lnSpc>
            </a:pPr>
            <a:r>
              <a:rPr lang="en-US" sz="8000" spc="-55" dirty="0">
                <a:solidFill>
                  <a:srgbClr val="FFFFFF"/>
                </a:solidFill>
                <a:latin typeface="Myriad Pro"/>
                <a:cs typeface="Calibri"/>
              </a:rPr>
              <a:t>Reason #3</a:t>
            </a:r>
            <a:endParaRPr lang="en-US" sz="8000" spc="-50" dirty="0">
              <a:solidFill>
                <a:srgbClr val="FFFFFF"/>
              </a:solidFill>
              <a:latin typeface="Myriad Pro"/>
              <a:cs typeface="Calibri"/>
            </a:endParaRPr>
          </a:p>
          <a:p>
            <a:pPr marL="12700" lvl="0" algn="just">
              <a:lnSpc>
                <a:spcPts val="1889"/>
              </a:lnSpc>
            </a:pPr>
            <a:endParaRPr lang="en-US" sz="6600" dirty="0">
              <a:solidFill>
                <a:prstClr val="black"/>
              </a:solidFill>
              <a:latin typeface="Myriad Pro"/>
              <a:cs typeface="Calibri"/>
            </a:endParaRPr>
          </a:p>
          <a:p>
            <a:pPr marL="12700" marR="5080" lvl="0" algn="just">
              <a:lnSpc>
                <a:spcPts val="1970"/>
              </a:lnSpc>
              <a:spcBef>
                <a:spcPts val="70"/>
              </a:spcBef>
            </a:pPr>
            <a:endParaRPr lang="en-US" sz="6000" dirty="0">
              <a:solidFill>
                <a:prstClr val="white"/>
              </a:solidFill>
              <a:latin typeface="Myriad Pro"/>
              <a:cs typeface="Calibri"/>
            </a:endParaRPr>
          </a:p>
          <a:p>
            <a:pPr marL="12700" marR="5080" lvl="0" algn="just">
              <a:lnSpc>
                <a:spcPts val="1970"/>
              </a:lnSpc>
              <a:spcBef>
                <a:spcPts val="70"/>
              </a:spcBef>
            </a:pPr>
            <a:endParaRPr lang="en-US" sz="6000" dirty="0">
              <a:solidFill>
                <a:prstClr val="white"/>
              </a:solidFill>
              <a:latin typeface="Myriad Pro"/>
              <a:cs typeface="Calibri"/>
            </a:endParaRPr>
          </a:p>
          <a:p>
            <a:pPr marL="12700" marR="5080" lvl="0" algn="just">
              <a:lnSpc>
                <a:spcPts val="1970"/>
              </a:lnSpc>
              <a:spcBef>
                <a:spcPts val="70"/>
              </a:spcBef>
            </a:pPr>
            <a:endParaRPr lang="en-US" sz="6000" dirty="0">
              <a:solidFill>
                <a:prstClr val="white"/>
              </a:solidFill>
              <a:latin typeface="Myriad Pro"/>
              <a:cs typeface="Calibri"/>
            </a:endParaRPr>
          </a:p>
          <a:p>
            <a:pPr marL="12700" marR="5080" lvl="0" algn="just">
              <a:lnSpc>
                <a:spcPts val="1970"/>
              </a:lnSpc>
              <a:spcBef>
                <a:spcPts val="70"/>
              </a:spcBef>
            </a:pPr>
            <a:r>
              <a:rPr lang="en-US" sz="6000" dirty="0">
                <a:solidFill>
                  <a:prstClr val="white"/>
                </a:solidFill>
                <a:latin typeface="Myriad Pro"/>
                <a:cs typeface="Calibri"/>
              </a:rPr>
              <a:t>For consistency in look </a:t>
            </a:r>
          </a:p>
          <a:p>
            <a:pPr marL="12700" marR="5080" lvl="0" algn="just">
              <a:lnSpc>
                <a:spcPts val="1970"/>
              </a:lnSpc>
              <a:spcBef>
                <a:spcPts val="70"/>
              </a:spcBef>
            </a:pPr>
            <a:endParaRPr lang="en-US" sz="6000" dirty="0">
              <a:solidFill>
                <a:prstClr val="white"/>
              </a:solidFill>
              <a:latin typeface="Myriad Pro"/>
              <a:cs typeface="Calibri"/>
            </a:endParaRPr>
          </a:p>
          <a:p>
            <a:pPr marL="12700" marR="5080" lvl="0" algn="just">
              <a:lnSpc>
                <a:spcPts val="1970"/>
              </a:lnSpc>
              <a:spcBef>
                <a:spcPts val="70"/>
              </a:spcBef>
            </a:pPr>
            <a:endParaRPr lang="en-US" sz="6000" dirty="0">
              <a:solidFill>
                <a:prstClr val="white"/>
              </a:solidFill>
              <a:latin typeface="Myriad Pro"/>
              <a:cs typeface="Calibri"/>
            </a:endParaRPr>
          </a:p>
          <a:p>
            <a:pPr marL="12700" marR="5080" lvl="0" algn="just">
              <a:lnSpc>
                <a:spcPts val="1970"/>
              </a:lnSpc>
              <a:spcBef>
                <a:spcPts val="70"/>
              </a:spcBef>
            </a:pPr>
            <a:r>
              <a:rPr lang="en-US" sz="6000" dirty="0">
                <a:solidFill>
                  <a:prstClr val="white"/>
                </a:solidFill>
                <a:latin typeface="Myriad Pro"/>
                <a:cs typeface="Calibri"/>
              </a:rPr>
              <a:t>and feel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32534" y="1276350"/>
            <a:ext cx="9680960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6600" spc="-95" dirty="0">
                <a:solidFill>
                  <a:schemeClr val="bg1"/>
                </a:solidFill>
              </a:rPr>
              <a:t>Why are we rebranding?</a:t>
            </a:r>
            <a:endParaRPr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62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852" y="203212"/>
            <a:ext cx="9744112" cy="7452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9049537" y="6065265"/>
            <a:ext cx="937260" cy="693780"/>
          </a:xfrm>
          <a:prstGeom prst="rect">
            <a:avLst/>
          </a:prstGeom>
          <a:solidFill>
            <a:srgbClr val="F37524"/>
          </a:solidFill>
        </p:spPr>
        <p:txBody>
          <a:bodyPr vert="horz" wrap="square" lIns="0" tIns="146050" rIns="0" bIns="0" rtlCol="0">
            <a:spAutoFit/>
          </a:bodyPr>
          <a:lstStyle/>
          <a:p>
            <a:pPr marL="304165">
              <a:lnSpc>
                <a:spcPct val="100000"/>
              </a:lnSpc>
              <a:spcBef>
                <a:spcPts val="1150"/>
              </a:spcBef>
            </a:pPr>
            <a:r>
              <a:rPr lang="en-US" sz="3550" spc="-95" dirty="0">
                <a:solidFill>
                  <a:srgbClr val="D1D3D4"/>
                </a:solidFill>
                <a:latin typeface="Calibri"/>
                <a:cs typeface="Calibri"/>
              </a:rPr>
              <a:t>15</a:t>
            </a:r>
            <a:endParaRPr sz="355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 rot="300000">
            <a:off x="1358188" y="4118275"/>
            <a:ext cx="7192757" cy="1025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620"/>
              </a:lnSpc>
            </a:pPr>
            <a:r>
              <a:rPr sz="16500" b="1" spc="-89" baseline="3367" dirty="0">
                <a:solidFill>
                  <a:srgbClr val="231F20"/>
                </a:solidFill>
                <a:latin typeface="Calibri"/>
                <a:cs typeface="Calibri"/>
              </a:rPr>
              <a:t>Faith Chapel</a:t>
            </a:r>
            <a:endParaRPr lang="en-US" sz="16500" b="1" spc="-89" baseline="3367" dirty="0">
              <a:solidFill>
                <a:srgbClr val="231F20"/>
              </a:solidFill>
              <a:latin typeface="Calibri"/>
              <a:cs typeface="Calibri"/>
            </a:endParaRPr>
          </a:p>
          <a:p>
            <a:pPr>
              <a:lnSpc>
                <a:spcPts val="1620"/>
              </a:lnSpc>
            </a:pPr>
            <a:endParaRPr lang="en-US" sz="4400" b="1" spc="-89" baseline="3367" dirty="0">
              <a:solidFill>
                <a:srgbClr val="231F20"/>
              </a:solidFill>
              <a:latin typeface="Calibri"/>
              <a:cs typeface="Calibri"/>
            </a:endParaRPr>
          </a:p>
          <a:p>
            <a:pPr>
              <a:lnSpc>
                <a:spcPts val="1620"/>
              </a:lnSpc>
            </a:pPr>
            <a:endParaRPr lang="en-US" sz="4400" b="1" spc="-89" baseline="3367" dirty="0">
              <a:solidFill>
                <a:srgbClr val="231F20"/>
              </a:solidFill>
              <a:latin typeface="Calibri"/>
              <a:cs typeface="Calibri"/>
            </a:endParaRPr>
          </a:p>
          <a:p>
            <a:pPr algn="ctr">
              <a:lnSpc>
                <a:spcPts val="1620"/>
              </a:lnSpc>
            </a:pPr>
            <a:endParaRPr lang="en-US" sz="3600" b="1" spc="-89" baseline="3367" dirty="0">
              <a:solidFill>
                <a:srgbClr val="231F20"/>
              </a:solidFill>
              <a:latin typeface="Calibri"/>
              <a:cs typeface="Calibri"/>
            </a:endParaRPr>
          </a:p>
          <a:p>
            <a:pPr algn="ctr">
              <a:lnSpc>
                <a:spcPts val="1620"/>
              </a:lnSpc>
            </a:pPr>
            <a:r>
              <a:rPr sz="4500" spc="-45" dirty="0">
                <a:solidFill>
                  <a:srgbClr val="231F20"/>
                </a:solidFill>
                <a:latin typeface="Calibri"/>
                <a:cs typeface="Calibri"/>
              </a:rPr>
              <a:t>will </a:t>
            </a:r>
            <a:r>
              <a:rPr sz="4500" spc="-60" dirty="0">
                <a:solidFill>
                  <a:srgbClr val="231F20"/>
                </a:solidFill>
                <a:latin typeface="Calibri"/>
                <a:cs typeface="Calibri"/>
              </a:rPr>
              <a:t>be </a:t>
            </a:r>
            <a:r>
              <a:rPr sz="4500" spc="-5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lang="en-US" sz="4500" spc="-55" dirty="0">
                <a:solidFill>
                  <a:srgbClr val="231F20"/>
                </a:solidFill>
                <a:latin typeface="Calibri"/>
                <a:cs typeface="Calibri"/>
              </a:rPr>
              <a:t>brand </a:t>
            </a:r>
            <a:r>
              <a:rPr sz="4500" spc="-70" dirty="0">
                <a:solidFill>
                  <a:srgbClr val="231F20"/>
                </a:solidFill>
                <a:latin typeface="Calibri"/>
                <a:cs typeface="Calibri"/>
              </a:rPr>
              <a:t>name</a:t>
            </a:r>
            <a:endParaRPr lang="en-US" sz="4500" spc="-70" dirty="0">
              <a:solidFill>
                <a:srgbClr val="231F20"/>
              </a:solidFill>
              <a:latin typeface="Calibri"/>
              <a:cs typeface="Calibri"/>
            </a:endParaRPr>
          </a:p>
        </p:txBody>
      </p:sp>
      <p:sp>
        <p:nvSpPr>
          <p:cNvPr id="9" name="object 4"/>
          <p:cNvSpPr txBox="1"/>
          <p:nvPr/>
        </p:nvSpPr>
        <p:spPr>
          <a:xfrm rot="300000">
            <a:off x="1377488" y="5007612"/>
            <a:ext cx="7192757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20"/>
              </a:lnSpc>
            </a:pPr>
            <a:endParaRPr lang="en-US" sz="4400" b="1" spc="-89" baseline="3367" dirty="0">
              <a:solidFill>
                <a:srgbClr val="231F20"/>
              </a:solidFill>
              <a:latin typeface="Calibri"/>
              <a:cs typeface="Calibri"/>
            </a:endParaRPr>
          </a:p>
          <a:p>
            <a:pPr algn="ctr">
              <a:lnSpc>
                <a:spcPts val="1620"/>
              </a:lnSpc>
            </a:pPr>
            <a:r>
              <a:rPr sz="4000" spc="2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</a:p>
          <a:p>
            <a:pPr algn="ctr">
              <a:lnSpc>
                <a:spcPts val="1620"/>
              </a:lnSpc>
            </a:pPr>
            <a:r>
              <a:rPr lang="en-US" sz="4500" spc="-60" dirty="0">
                <a:solidFill>
                  <a:srgbClr val="231F20"/>
                </a:solidFill>
                <a:latin typeface="Calibri"/>
                <a:cs typeface="Calibri"/>
              </a:rPr>
              <a:t>u</a:t>
            </a:r>
            <a:r>
              <a:rPr sz="4500" spc="-60" dirty="0">
                <a:solidFill>
                  <a:srgbClr val="231F20"/>
                </a:solidFill>
                <a:latin typeface="Calibri"/>
                <a:cs typeface="Calibri"/>
              </a:rPr>
              <a:t>sed</a:t>
            </a:r>
            <a:r>
              <a:rPr lang="en-US" sz="4500" spc="-60" dirty="0">
                <a:solidFill>
                  <a:srgbClr val="231F20"/>
                </a:solidFill>
                <a:latin typeface="Calibri"/>
                <a:cs typeface="Calibri"/>
              </a:rPr>
              <a:t> for our local church.</a:t>
            </a:r>
            <a:endParaRPr sz="45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25610" y="7172960"/>
            <a:ext cx="847090" cy="579005"/>
          </a:xfrm>
          <a:prstGeom prst="rect">
            <a:avLst/>
          </a:prstGeom>
          <a:solidFill>
            <a:srgbClr val="168390"/>
          </a:solidFill>
        </p:spPr>
        <p:txBody>
          <a:bodyPr vert="horz" wrap="square" lIns="0" tIns="123825" rIns="0" bIns="0" rtlCol="0">
            <a:spAutoFit/>
          </a:bodyPr>
          <a:lstStyle/>
          <a:p>
            <a:pPr marL="172085">
              <a:lnSpc>
                <a:spcPct val="100000"/>
              </a:lnSpc>
              <a:spcBef>
                <a:spcPts val="975"/>
              </a:spcBef>
            </a:pPr>
            <a:r>
              <a:rPr lang="en-US" sz="2950" spc="45" dirty="0">
                <a:solidFill>
                  <a:srgbClr val="D1D3D4"/>
                </a:solidFill>
                <a:latin typeface="Calibri"/>
                <a:cs typeface="Calibri"/>
              </a:rPr>
              <a:t>16</a:t>
            </a:r>
            <a:endParaRPr sz="295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70109" y="590550"/>
            <a:ext cx="7955501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-245" dirty="0">
                <a:solidFill>
                  <a:srgbClr val="168390"/>
                </a:solidFill>
              </a:rPr>
              <a:t>LOGO</a:t>
            </a:r>
            <a:r>
              <a:rPr sz="4800" spc="-340" dirty="0">
                <a:solidFill>
                  <a:srgbClr val="168390"/>
                </a:solidFill>
              </a:rPr>
              <a:t> </a:t>
            </a:r>
            <a:r>
              <a:rPr sz="4800" spc="-265" dirty="0">
                <a:solidFill>
                  <a:srgbClr val="168390"/>
                </a:solidFill>
              </a:rPr>
              <a:t>IDENTITY</a:t>
            </a:r>
            <a:r>
              <a:rPr lang="en-US" sz="4800" spc="-265" dirty="0">
                <a:solidFill>
                  <a:srgbClr val="168390"/>
                </a:solidFill>
              </a:rPr>
              <a:t> </a:t>
            </a:r>
            <a:r>
              <a:rPr sz="4800" b="0" spc="-265" dirty="0">
                <a:solidFill>
                  <a:srgbClr val="F37524"/>
                </a:solidFill>
              </a:rPr>
              <a:t>AND</a:t>
            </a:r>
            <a:r>
              <a:rPr lang="en-US" sz="4800" b="0" spc="-265" dirty="0">
                <a:solidFill>
                  <a:srgbClr val="F37524"/>
                </a:solidFill>
              </a:rPr>
              <a:t> </a:t>
            </a:r>
            <a:r>
              <a:rPr sz="4800" b="0" spc="-265" dirty="0">
                <a:solidFill>
                  <a:srgbClr val="F37524"/>
                </a:solidFill>
              </a:rPr>
              <a:t>USAGE</a:t>
            </a:r>
            <a:endParaRPr sz="4800" dirty="0"/>
          </a:p>
        </p:txBody>
      </p:sp>
      <p:sp>
        <p:nvSpPr>
          <p:cNvPr id="6" name="object 6"/>
          <p:cNvSpPr/>
          <p:nvPr/>
        </p:nvSpPr>
        <p:spPr>
          <a:xfrm>
            <a:off x="-275893" y="2516526"/>
            <a:ext cx="4723775" cy="49284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504446" y="2637180"/>
            <a:ext cx="4637931" cy="46871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-4895850" y="2516526"/>
            <a:ext cx="9486920" cy="969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75250">
              <a:lnSpc>
                <a:spcPct val="100000"/>
              </a:lnSpc>
            </a:pPr>
            <a:r>
              <a:rPr sz="2400" b="1" spc="-5" dirty="0">
                <a:solidFill>
                  <a:srgbClr val="F37524"/>
                </a:solidFill>
                <a:latin typeface="Myriad Pro"/>
                <a:cs typeface="Myriad Pro"/>
              </a:rPr>
              <a:t>full </a:t>
            </a:r>
            <a:r>
              <a:rPr sz="2400" b="1" dirty="0">
                <a:solidFill>
                  <a:srgbClr val="F37524"/>
                </a:solidFill>
                <a:latin typeface="Myriad Pro"/>
                <a:cs typeface="Myriad Pro"/>
              </a:rPr>
              <a:t>color signature logo with</a:t>
            </a:r>
            <a:r>
              <a:rPr sz="2400" b="1" spc="-155" dirty="0">
                <a:solidFill>
                  <a:srgbClr val="F37524"/>
                </a:solidFill>
                <a:latin typeface="Myriad Pro"/>
                <a:cs typeface="Myriad Pro"/>
              </a:rPr>
              <a:t> </a:t>
            </a:r>
            <a:r>
              <a:rPr sz="2400" b="1" spc="-5" dirty="0">
                <a:solidFill>
                  <a:srgbClr val="F37524"/>
                </a:solidFill>
                <a:latin typeface="Myriad Pro"/>
                <a:cs typeface="Myriad Pro"/>
              </a:rPr>
              <a:t>tagline</a:t>
            </a:r>
            <a:endParaRPr sz="2400" dirty="0">
              <a:latin typeface="Myriad Pro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endParaRPr sz="125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0790" y="2542853"/>
            <a:ext cx="4865242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5" dirty="0">
                <a:solidFill>
                  <a:srgbClr val="F37524"/>
                </a:solidFill>
                <a:latin typeface="Myriad Pro"/>
                <a:cs typeface="Myriad Pro"/>
              </a:rPr>
              <a:t>full color signature logo without</a:t>
            </a:r>
            <a:r>
              <a:rPr sz="2400" b="1" spc="-114" dirty="0">
                <a:solidFill>
                  <a:srgbClr val="F37524"/>
                </a:solidFill>
                <a:latin typeface="Myriad Pro"/>
                <a:cs typeface="Myriad Pro"/>
              </a:rPr>
              <a:t> </a:t>
            </a:r>
            <a:r>
              <a:rPr sz="2400" b="1" spc="-10" dirty="0">
                <a:solidFill>
                  <a:srgbClr val="F37524"/>
                </a:solidFill>
                <a:latin typeface="Myriad Pro"/>
                <a:cs typeface="Myriad Pro"/>
              </a:rPr>
              <a:t>tagline</a:t>
            </a:r>
            <a:endParaRPr sz="24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0256" y="3013185"/>
            <a:ext cx="1423747" cy="1344930"/>
          </a:xfrm>
          <a:custGeom>
            <a:avLst/>
            <a:gdLst/>
            <a:ahLst/>
            <a:cxnLst/>
            <a:rect l="l" t="t" r="r" b="b"/>
            <a:pathLst>
              <a:path w="904239" h="904239">
                <a:moveTo>
                  <a:pt x="452132" y="0"/>
                </a:moveTo>
                <a:lnTo>
                  <a:pt x="402863" y="2653"/>
                </a:lnTo>
                <a:lnTo>
                  <a:pt x="355129" y="10428"/>
                </a:lnTo>
                <a:lnTo>
                  <a:pt x="309209" y="23049"/>
                </a:lnTo>
                <a:lnTo>
                  <a:pt x="265379" y="40241"/>
                </a:lnTo>
                <a:lnTo>
                  <a:pt x="223913" y="61728"/>
                </a:lnTo>
                <a:lnTo>
                  <a:pt x="185088" y="87233"/>
                </a:lnTo>
                <a:lnTo>
                  <a:pt x="149180" y="116481"/>
                </a:lnTo>
                <a:lnTo>
                  <a:pt x="116465" y="149196"/>
                </a:lnTo>
                <a:lnTo>
                  <a:pt x="87218" y="185102"/>
                </a:lnTo>
                <a:lnTo>
                  <a:pt x="61714" y="223924"/>
                </a:lnTo>
                <a:lnTo>
                  <a:pt x="40230" y="265385"/>
                </a:lnTo>
                <a:lnTo>
                  <a:pt x="23042" y="309210"/>
                </a:lnTo>
                <a:lnTo>
                  <a:pt x="10423" y="355122"/>
                </a:lnTo>
                <a:lnTo>
                  <a:pt x="2651" y="402846"/>
                </a:lnTo>
                <a:lnTo>
                  <a:pt x="0" y="452107"/>
                </a:lnTo>
                <a:lnTo>
                  <a:pt x="2654" y="501372"/>
                </a:lnTo>
                <a:lnTo>
                  <a:pt x="10431" y="549100"/>
                </a:lnTo>
                <a:lnTo>
                  <a:pt x="23054" y="595016"/>
                </a:lnTo>
                <a:lnTo>
                  <a:pt x="40248" y="638843"/>
                </a:lnTo>
                <a:lnTo>
                  <a:pt x="61738" y="680307"/>
                </a:lnTo>
                <a:lnTo>
                  <a:pt x="87246" y="719129"/>
                </a:lnTo>
                <a:lnTo>
                  <a:pt x="116499" y="755036"/>
                </a:lnTo>
                <a:lnTo>
                  <a:pt x="149219" y="787752"/>
                </a:lnTo>
                <a:lnTo>
                  <a:pt x="185131" y="816999"/>
                </a:lnTo>
                <a:lnTo>
                  <a:pt x="223959" y="842503"/>
                </a:lnTo>
                <a:lnTo>
                  <a:pt x="265428" y="863987"/>
                </a:lnTo>
                <a:lnTo>
                  <a:pt x="309262" y="881177"/>
                </a:lnTo>
                <a:lnTo>
                  <a:pt x="355189" y="893795"/>
                </a:lnTo>
                <a:lnTo>
                  <a:pt x="402952" y="901566"/>
                </a:lnTo>
                <a:lnTo>
                  <a:pt x="452132" y="904214"/>
                </a:lnTo>
                <a:lnTo>
                  <a:pt x="501422" y="901561"/>
                </a:lnTo>
                <a:lnTo>
                  <a:pt x="549151" y="893786"/>
                </a:lnTo>
                <a:lnTo>
                  <a:pt x="595063" y="881166"/>
                </a:lnTo>
                <a:lnTo>
                  <a:pt x="638886" y="863974"/>
                </a:lnTo>
                <a:lnTo>
                  <a:pt x="680345" y="842488"/>
                </a:lnTo>
                <a:lnTo>
                  <a:pt x="719165" y="816984"/>
                </a:lnTo>
                <a:lnTo>
                  <a:pt x="755069" y="787736"/>
                </a:lnTo>
                <a:lnTo>
                  <a:pt x="787782" y="755021"/>
                </a:lnTo>
                <a:lnTo>
                  <a:pt x="817028" y="719114"/>
                </a:lnTo>
                <a:lnTo>
                  <a:pt x="842531" y="680291"/>
                </a:lnTo>
                <a:lnTo>
                  <a:pt x="864015" y="638829"/>
                </a:lnTo>
                <a:lnTo>
                  <a:pt x="881206" y="595002"/>
                </a:lnTo>
                <a:lnTo>
                  <a:pt x="893825" y="549087"/>
                </a:lnTo>
                <a:lnTo>
                  <a:pt x="901599" y="501359"/>
                </a:lnTo>
                <a:lnTo>
                  <a:pt x="904251" y="452094"/>
                </a:lnTo>
                <a:lnTo>
                  <a:pt x="901595" y="402827"/>
                </a:lnTo>
                <a:lnTo>
                  <a:pt x="893817" y="355099"/>
                </a:lnTo>
                <a:lnTo>
                  <a:pt x="881192" y="309184"/>
                </a:lnTo>
                <a:lnTo>
                  <a:pt x="863996" y="265358"/>
                </a:lnTo>
                <a:lnTo>
                  <a:pt x="842506" y="223898"/>
                </a:lnTo>
                <a:lnTo>
                  <a:pt x="816997" y="185078"/>
                </a:lnTo>
                <a:lnTo>
                  <a:pt x="787747" y="149174"/>
                </a:lnTo>
                <a:lnTo>
                  <a:pt x="755030" y="116462"/>
                </a:lnTo>
                <a:lnTo>
                  <a:pt x="719122" y="87217"/>
                </a:lnTo>
                <a:lnTo>
                  <a:pt x="680301" y="61716"/>
                </a:lnTo>
                <a:lnTo>
                  <a:pt x="638840" y="40233"/>
                </a:lnTo>
                <a:lnTo>
                  <a:pt x="595017" y="23044"/>
                </a:lnTo>
                <a:lnTo>
                  <a:pt x="549106" y="10425"/>
                </a:lnTo>
                <a:lnTo>
                  <a:pt x="501382" y="2652"/>
                </a:lnTo>
                <a:lnTo>
                  <a:pt x="452132" y="0"/>
                </a:lnTo>
                <a:close/>
              </a:path>
            </a:pathLst>
          </a:custGeom>
          <a:solidFill>
            <a:srgbClr val="16839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448125" y="5740451"/>
            <a:ext cx="1423748" cy="1344930"/>
          </a:xfrm>
          <a:custGeom>
            <a:avLst/>
            <a:gdLst/>
            <a:ahLst/>
            <a:cxnLst/>
            <a:rect l="l" t="t" r="r" b="b"/>
            <a:pathLst>
              <a:path w="904875" h="904239">
                <a:moveTo>
                  <a:pt x="452144" y="0"/>
                </a:moveTo>
                <a:lnTo>
                  <a:pt x="402877" y="2653"/>
                </a:lnTo>
                <a:lnTo>
                  <a:pt x="355146" y="10428"/>
                </a:lnTo>
                <a:lnTo>
                  <a:pt x="309227" y="23049"/>
                </a:lnTo>
                <a:lnTo>
                  <a:pt x="265397" y="40241"/>
                </a:lnTo>
                <a:lnTo>
                  <a:pt x="223931" y="61728"/>
                </a:lnTo>
                <a:lnTo>
                  <a:pt x="185105" y="87233"/>
                </a:lnTo>
                <a:lnTo>
                  <a:pt x="149196" y="116481"/>
                </a:lnTo>
                <a:lnTo>
                  <a:pt x="116479" y="149196"/>
                </a:lnTo>
                <a:lnTo>
                  <a:pt x="87229" y="185102"/>
                </a:lnTo>
                <a:lnTo>
                  <a:pt x="61723" y="223924"/>
                </a:lnTo>
                <a:lnTo>
                  <a:pt x="40237" y="265385"/>
                </a:lnTo>
                <a:lnTo>
                  <a:pt x="23046" y="309210"/>
                </a:lnTo>
                <a:lnTo>
                  <a:pt x="10425" y="355122"/>
                </a:lnTo>
                <a:lnTo>
                  <a:pt x="2651" y="402846"/>
                </a:lnTo>
                <a:lnTo>
                  <a:pt x="0" y="452107"/>
                </a:lnTo>
                <a:lnTo>
                  <a:pt x="2654" y="501372"/>
                </a:lnTo>
                <a:lnTo>
                  <a:pt x="10431" y="549100"/>
                </a:lnTo>
                <a:lnTo>
                  <a:pt x="23055" y="595016"/>
                </a:lnTo>
                <a:lnTo>
                  <a:pt x="40251" y="638843"/>
                </a:lnTo>
                <a:lnTo>
                  <a:pt x="61741" y="680307"/>
                </a:lnTo>
                <a:lnTo>
                  <a:pt x="87251" y="719129"/>
                </a:lnTo>
                <a:lnTo>
                  <a:pt x="116504" y="755036"/>
                </a:lnTo>
                <a:lnTo>
                  <a:pt x="149226" y="787752"/>
                </a:lnTo>
                <a:lnTo>
                  <a:pt x="185139" y="816999"/>
                </a:lnTo>
                <a:lnTo>
                  <a:pt x="223968" y="842503"/>
                </a:lnTo>
                <a:lnTo>
                  <a:pt x="265438" y="863987"/>
                </a:lnTo>
                <a:lnTo>
                  <a:pt x="309274" y="881177"/>
                </a:lnTo>
                <a:lnTo>
                  <a:pt x="355201" y="893795"/>
                </a:lnTo>
                <a:lnTo>
                  <a:pt x="402964" y="901566"/>
                </a:lnTo>
                <a:lnTo>
                  <a:pt x="452144" y="904214"/>
                </a:lnTo>
                <a:lnTo>
                  <a:pt x="501435" y="901561"/>
                </a:lnTo>
                <a:lnTo>
                  <a:pt x="549164" y="893786"/>
                </a:lnTo>
                <a:lnTo>
                  <a:pt x="595077" y="881166"/>
                </a:lnTo>
                <a:lnTo>
                  <a:pt x="638901" y="863974"/>
                </a:lnTo>
                <a:lnTo>
                  <a:pt x="680361" y="842488"/>
                </a:lnTo>
                <a:lnTo>
                  <a:pt x="719182" y="816984"/>
                </a:lnTo>
                <a:lnTo>
                  <a:pt x="755087" y="787736"/>
                </a:lnTo>
                <a:lnTo>
                  <a:pt x="787801" y="755021"/>
                </a:lnTo>
                <a:lnTo>
                  <a:pt x="817048" y="719114"/>
                </a:lnTo>
                <a:lnTo>
                  <a:pt x="842553" y="680291"/>
                </a:lnTo>
                <a:lnTo>
                  <a:pt x="864039" y="638829"/>
                </a:lnTo>
                <a:lnTo>
                  <a:pt x="881230" y="595002"/>
                </a:lnTo>
                <a:lnTo>
                  <a:pt x="893850" y="549087"/>
                </a:lnTo>
                <a:lnTo>
                  <a:pt x="901624" y="501359"/>
                </a:lnTo>
                <a:lnTo>
                  <a:pt x="904276" y="452094"/>
                </a:lnTo>
                <a:lnTo>
                  <a:pt x="901621" y="402832"/>
                </a:lnTo>
                <a:lnTo>
                  <a:pt x="893844" y="355106"/>
                </a:lnTo>
                <a:lnTo>
                  <a:pt x="881219" y="309193"/>
                </a:lnTo>
                <a:lnTo>
                  <a:pt x="864025" y="265369"/>
                </a:lnTo>
                <a:lnTo>
                  <a:pt x="842535" y="223909"/>
                </a:lnTo>
                <a:lnTo>
                  <a:pt x="817027" y="185089"/>
                </a:lnTo>
                <a:lnTo>
                  <a:pt x="787776" y="149184"/>
                </a:lnTo>
                <a:lnTo>
                  <a:pt x="755059" y="116471"/>
                </a:lnTo>
                <a:lnTo>
                  <a:pt x="719151" y="87225"/>
                </a:lnTo>
                <a:lnTo>
                  <a:pt x="680327" y="61721"/>
                </a:lnTo>
                <a:lnTo>
                  <a:pt x="638865" y="40237"/>
                </a:lnTo>
                <a:lnTo>
                  <a:pt x="595040" y="23047"/>
                </a:lnTo>
                <a:lnTo>
                  <a:pt x="549127" y="10427"/>
                </a:lnTo>
                <a:lnTo>
                  <a:pt x="501401" y="2652"/>
                </a:lnTo>
                <a:lnTo>
                  <a:pt x="452144" y="0"/>
                </a:lnTo>
                <a:close/>
              </a:path>
            </a:pathLst>
          </a:custGeom>
          <a:solidFill>
            <a:srgbClr val="F375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403185" y="2197341"/>
            <a:ext cx="2851150" cy="654666"/>
          </a:xfrm>
          <a:prstGeom prst="rect">
            <a:avLst/>
          </a:prstGeom>
          <a:solidFill>
            <a:srgbClr val="D1D1D1"/>
          </a:solidFill>
        </p:spPr>
        <p:txBody>
          <a:bodyPr vert="horz" wrap="square" lIns="0" tIns="13335" rIns="0" bIns="0" rtlCol="0">
            <a:spAutoFit/>
          </a:bodyPr>
          <a:lstStyle/>
          <a:p>
            <a:pPr marL="114935" algn="ctr">
              <a:lnSpc>
                <a:spcPct val="100000"/>
              </a:lnSpc>
              <a:spcBef>
                <a:spcPts val="105"/>
              </a:spcBef>
            </a:pPr>
            <a:r>
              <a:rPr sz="2000" b="1" spc="5" dirty="0">
                <a:solidFill>
                  <a:srgbClr val="168390"/>
                </a:solidFill>
                <a:latin typeface="Myriad Pro"/>
                <a:cs typeface="Myriad Pro"/>
              </a:rPr>
              <a:t>Primary</a:t>
            </a:r>
            <a:r>
              <a:rPr sz="2000" b="1" spc="-80" dirty="0">
                <a:solidFill>
                  <a:srgbClr val="168390"/>
                </a:solidFill>
                <a:latin typeface="Myriad Pro"/>
                <a:cs typeface="Myriad Pro"/>
              </a:rPr>
              <a:t> </a:t>
            </a:r>
            <a:r>
              <a:rPr sz="2000" b="1" spc="5" dirty="0">
                <a:solidFill>
                  <a:srgbClr val="168390"/>
                </a:solidFill>
                <a:latin typeface="Myriad Pro"/>
                <a:cs typeface="Myriad Pro"/>
              </a:rPr>
              <a:t>color</a:t>
            </a:r>
            <a:endParaRPr sz="2000" dirty="0">
              <a:latin typeface="Myriad Pro"/>
              <a:cs typeface="Myriad Pro"/>
            </a:endParaRPr>
          </a:p>
          <a:p>
            <a:pPr marL="114935">
              <a:lnSpc>
                <a:spcPts val="1305"/>
              </a:lnSpc>
              <a:spcBef>
                <a:spcPts val="15"/>
              </a:spcBef>
            </a:pPr>
            <a:endParaRPr lang="en-US" sz="2000" b="1" spc="5" dirty="0">
              <a:solidFill>
                <a:srgbClr val="010202"/>
              </a:solidFill>
              <a:latin typeface="Myriad Pro"/>
              <a:cs typeface="Myriad Pro"/>
            </a:endParaRPr>
          </a:p>
          <a:p>
            <a:pPr marL="114935">
              <a:lnSpc>
                <a:spcPts val="1305"/>
              </a:lnSpc>
              <a:spcBef>
                <a:spcPts val="15"/>
              </a:spcBef>
            </a:pPr>
            <a:r>
              <a:rPr sz="2000" b="1" spc="5" dirty="0">
                <a:solidFill>
                  <a:srgbClr val="010202"/>
                </a:solidFill>
                <a:latin typeface="Myriad Pro"/>
                <a:cs typeface="Myriad Pro"/>
              </a:rPr>
              <a:t>FAITH CHAPEL</a:t>
            </a:r>
            <a:r>
              <a:rPr sz="2000" b="1" spc="-60" dirty="0">
                <a:solidFill>
                  <a:srgbClr val="010202"/>
                </a:solidFill>
                <a:latin typeface="Myriad Pro"/>
                <a:cs typeface="Myriad Pro"/>
              </a:rPr>
              <a:t> </a:t>
            </a:r>
            <a:r>
              <a:rPr sz="2000" b="1" spc="5" dirty="0">
                <a:solidFill>
                  <a:srgbClr val="010202"/>
                </a:solidFill>
                <a:latin typeface="Myriad Pro"/>
                <a:cs typeface="Myriad Pro"/>
              </a:rPr>
              <a:t>TEAL</a:t>
            </a:r>
            <a:endParaRPr lang="en-US" sz="2000" b="1" spc="5" dirty="0">
              <a:solidFill>
                <a:srgbClr val="010202"/>
              </a:solidFill>
              <a:latin typeface="Myriad Pro"/>
              <a:cs typeface="Myriad Pr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3610" y="5010056"/>
            <a:ext cx="3313094" cy="674543"/>
          </a:xfrm>
          <a:prstGeom prst="rect">
            <a:avLst/>
          </a:prstGeom>
          <a:solidFill>
            <a:srgbClr val="D1D1D1"/>
          </a:solidFill>
        </p:spPr>
        <p:txBody>
          <a:bodyPr vert="horz" wrap="square" lIns="0" tIns="58419" rIns="0" bIns="0" rtlCol="0">
            <a:spAutoFit/>
          </a:bodyPr>
          <a:lstStyle/>
          <a:p>
            <a:pPr marL="77470" algn="ctr">
              <a:lnSpc>
                <a:spcPct val="100000"/>
              </a:lnSpc>
              <a:spcBef>
                <a:spcPts val="459"/>
              </a:spcBef>
            </a:pPr>
            <a:r>
              <a:rPr sz="2000" b="1" spc="5" dirty="0">
                <a:solidFill>
                  <a:srgbClr val="F37524"/>
                </a:solidFill>
                <a:latin typeface="Myriad Pro"/>
                <a:cs typeface="Myriad Pro"/>
              </a:rPr>
              <a:t>Secondary</a:t>
            </a:r>
            <a:r>
              <a:rPr sz="2000" b="1" spc="-75" dirty="0">
                <a:solidFill>
                  <a:srgbClr val="F37524"/>
                </a:solidFill>
                <a:latin typeface="Myriad Pro"/>
                <a:cs typeface="Myriad Pro"/>
              </a:rPr>
              <a:t> </a:t>
            </a:r>
            <a:r>
              <a:rPr sz="2000" b="1" spc="5" dirty="0">
                <a:solidFill>
                  <a:srgbClr val="F37524"/>
                </a:solidFill>
                <a:latin typeface="Myriad Pro"/>
                <a:cs typeface="Myriad Pro"/>
              </a:rPr>
              <a:t>color</a:t>
            </a:r>
            <a:endParaRPr sz="2000" dirty="0">
              <a:latin typeface="Myriad Pro"/>
              <a:cs typeface="Myriad Pro"/>
            </a:endParaRPr>
          </a:p>
          <a:p>
            <a:pPr marL="77470">
              <a:lnSpc>
                <a:spcPct val="100000"/>
              </a:lnSpc>
              <a:spcBef>
                <a:spcPts val="10"/>
              </a:spcBef>
            </a:pPr>
            <a:r>
              <a:rPr sz="2000" b="1" spc="5" dirty="0">
                <a:solidFill>
                  <a:srgbClr val="010202"/>
                </a:solidFill>
                <a:latin typeface="Myriad Pro"/>
                <a:cs typeface="Myriad Pro"/>
              </a:rPr>
              <a:t>FAITH CHAPEL</a:t>
            </a:r>
            <a:r>
              <a:rPr sz="2000" b="1" spc="-50" dirty="0">
                <a:solidFill>
                  <a:srgbClr val="010202"/>
                </a:solidFill>
                <a:latin typeface="Myriad Pro"/>
                <a:cs typeface="Myriad Pro"/>
              </a:rPr>
              <a:t> </a:t>
            </a:r>
            <a:r>
              <a:rPr sz="2000" b="1" spc="5" dirty="0">
                <a:solidFill>
                  <a:srgbClr val="010202"/>
                </a:solidFill>
                <a:latin typeface="Myriad Pro"/>
                <a:cs typeface="Myriad Pro"/>
              </a:rPr>
              <a:t>ORANGE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294495" y="-14080"/>
            <a:ext cx="878205" cy="586699"/>
          </a:xfrm>
          <a:prstGeom prst="rect">
            <a:avLst/>
          </a:prstGeom>
          <a:solidFill>
            <a:srgbClr val="F37524"/>
          </a:solidFill>
        </p:spPr>
        <p:txBody>
          <a:bodyPr vert="horz" wrap="square" lIns="0" tIns="108585" rIns="0" bIns="0" rtlCol="0">
            <a:spAutoFit/>
          </a:bodyPr>
          <a:lstStyle/>
          <a:p>
            <a:pPr marL="238760">
              <a:lnSpc>
                <a:spcPct val="100000"/>
              </a:lnSpc>
              <a:spcBef>
                <a:spcPts val="855"/>
              </a:spcBef>
            </a:pPr>
            <a:r>
              <a:rPr lang="en-US" sz="3100" spc="25" dirty="0">
                <a:solidFill>
                  <a:srgbClr val="D1D3D4"/>
                </a:solidFill>
                <a:latin typeface="Calibri"/>
                <a:cs typeface="Calibri"/>
              </a:rPr>
              <a:t>17</a:t>
            </a:r>
            <a:endParaRPr sz="31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93610" y="265773"/>
            <a:ext cx="4685966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400" spc="-15" dirty="0">
                <a:solidFill>
                  <a:srgbClr val="F37524"/>
                </a:solidFill>
              </a:rPr>
              <a:t>color</a:t>
            </a:r>
            <a:r>
              <a:rPr sz="5400" spc="-65" dirty="0">
                <a:solidFill>
                  <a:srgbClr val="F37524"/>
                </a:solidFill>
              </a:rPr>
              <a:t> </a:t>
            </a:r>
            <a:r>
              <a:rPr sz="5400" b="0" spc="-10" dirty="0">
                <a:solidFill>
                  <a:srgbClr val="F37524"/>
                </a:solidFill>
              </a:rPr>
              <a:t>palette</a:t>
            </a:r>
            <a:endParaRPr sz="5400" dirty="0"/>
          </a:p>
        </p:txBody>
      </p:sp>
      <p:sp>
        <p:nvSpPr>
          <p:cNvPr id="18" name="object 12"/>
          <p:cNvSpPr txBox="1"/>
          <p:nvPr/>
        </p:nvSpPr>
        <p:spPr>
          <a:xfrm>
            <a:off x="1896938" y="3178780"/>
            <a:ext cx="2971800" cy="1013739"/>
          </a:xfrm>
          <a:prstGeom prst="rect">
            <a:avLst/>
          </a:prstGeom>
          <a:noFill/>
        </p:spPr>
        <p:txBody>
          <a:bodyPr vert="horz" wrap="square" lIns="0" tIns="13335" rIns="0" bIns="0" rtlCol="0">
            <a:spAutoFit/>
          </a:bodyPr>
          <a:lstStyle/>
          <a:p>
            <a:pPr marL="114935">
              <a:lnSpc>
                <a:spcPts val="1305"/>
              </a:lnSpc>
              <a:spcBef>
                <a:spcPts val="15"/>
              </a:spcBef>
            </a:pPr>
            <a:endParaRPr lang="en-US" sz="2000" b="1" spc="5" dirty="0">
              <a:solidFill>
                <a:srgbClr val="010202"/>
              </a:solidFill>
              <a:latin typeface="Myriad Pro"/>
              <a:cs typeface="Myriad Pro"/>
            </a:endParaRPr>
          </a:p>
          <a:p>
            <a:pPr marL="114935">
              <a:lnSpc>
                <a:spcPts val="1305"/>
              </a:lnSpc>
              <a:spcBef>
                <a:spcPts val="15"/>
              </a:spcBef>
            </a:pPr>
            <a:r>
              <a:rPr lang="en-US" sz="2000" spc="5" dirty="0">
                <a:solidFill>
                  <a:srgbClr val="010202"/>
                </a:solidFill>
                <a:latin typeface="Myriad Pro"/>
                <a:cs typeface="Myriad Pro"/>
              </a:rPr>
              <a:t>Known to communicate</a:t>
            </a:r>
          </a:p>
          <a:p>
            <a:pPr marL="114935">
              <a:lnSpc>
                <a:spcPts val="1305"/>
              </a:lnSpc>
              <a:spcBef>
                <a:spcPts val="15"/>
              </a:spcBef>
            </a:pPr>
            <a:endParaRPr lang="en-US" sz="2000" spc="5" dirty="0">
              <a:solidFill>
                <a:srgbClr val="010202"/>
              </a:solidFill>
              <a:latin typeface="Myriad Pro"/>
              <a:cs typeface="Myriad Pro"/>
            </a:endParaRPr>
          </a:p>
          <a:p>
            <a:pPr marL="114935">
              <a:lnSpc>
                <a:spcPts val="1305"/>
              </a:lnSpc>
              <a:spcBef>
                <a:spcPts val="15"/>
              </a:spcBef>
            </a:pPr>
            <a:r>
              <a:rPr lang="en-US" sz="2000" spc="5" dirty="0">
                <a:solidFill>
                  <a:srgbClr val="010202"/>
                </a:solidFill>
                <a:latin typeface="Myriad Pro"/>
                <a:cs typeface="Myriad Pro"/>
              </a:rPr>
              <a:t>reliability and spiritual</a:t>
            </a:r>
          </a:p>
          <a:p>
            <a:pPr marL="114935">
              <a:lnSpc>
                <a:spcPts val="1305"/>
              </a:lnSpc>
              <a:spcBef>
                <a:spcPts val="15"/>
              </a:spcBef>
            </a:pPr>
            <a:endParaRPr lang="en-US" sz="2000" spc="5" dirty="0">
              <a:solidFill>
                <a:srgbClr val="010202"/>
              </a:solidFill>
              <a:latin typeface="Myriad Pro"/>
              <a:cs typeface="Myriad Pro"/>
            </a:endParaRPr>
          </a:p>
          <a:p>
            <a:pPr marL="114935">
              <a:lnSpc>
                <a:spcPts val="1305"/>
              </a:lnSpc>
              <a:spcBef>
                <a:spcPts val="15"/>
              </a:spcBef>
            </a:pPr>
            <a:r>
              <a:rPr lang="en-US" sz="2000" spc="5" dirty="0">
                <a:solidFill>
                  <a:srgbClr val="010202"/>
                </a:solidFill>
                <a:latin typeface="Myriad Pro"/>
                <a:cs typeface="Myriad Pro"/>
              </a:rPr>
              <a:t>development</a:t>
            </a:r>
          </a:p>
        </p:txBody>
      </p:sp>
      <p:sp>
        <p:nvSpPr>
          <p:cNvPr id="19" name="object 12"/>
          <p:cNvSpPr txBox="1"/>
          <p:nvPr/>
        </p:nvSpPr>
        <p:spPr>
          <a:xfrm>
            <a:off x="1891925" y="6124087"/>
            <a:ext cx="2971800" cy="847027"/>
          </a:xfrm>
          <a:prstGeom prst="rect">
            <a:avLst/>
          </a:prstGeom>
          <a:noFill/>
        </p:spPr>
        <p:txBody>
          <a:bodyPr vert="horz" wrap="square" lIns="0" tIns="13335" rIns="0" bIns="0" rtlCol="0">
            <a:spAutoFit/>
          </a:bodyPr>
          <a:lstStyle/>
          <a:p>
            <a:pPr marL="114935">
              <a:lnSpc>
                <a:spcPts val="1305"/>
              </a:lnSpc>
              <a:spcBef>
                <a:spcPts val="15"/>
              </a:spcBef>
            </a:pPr>
            <a:endParaRPr lang="en-US" sz="2000" b="1" spc="5" dirty="0">
              <a:solidFill>
                <a:srgbClr val="010202"/>
              </a:solidFill>
              <a:latin typeface="Myriad Pro"/>
              <a:cs typeface="Myriad Pro"/>
            </a:endParaRPr>
          </a:p>
          <a:p>
            <a:pPr marL="114935">
              <a:lnSpc>
                <a:spcPts val="1305"/>
              </a:lnSpc>
              <a:spcBef>
                <a:spcPts val="15"/>
              </a:spcBef>
            </a:pPr>
            <a:r>
              <a:rPr lang="en-US" sz="2000" spc="5" dirty="0">
                <a:solidFill>
                  <a:srgbClr val="010202"/>
                </a:solidFill>
                <a:latin typeface="Myriad Pro"/>
                <a:cs typeface="Myriad Pro"/>
              </a:rPr>
              <a:t>Speaks to vibrancy, </a:t>
            </a:r>
          </a:p>
          <a:p>
            <a:pPr marL="114935">
              <a:lnSpc>
                <a:spcPts val="1305"/>
              </a:lnSpc>
              <a:spcBef>
                <a:spcPts val="15"/>
              </a:spcBef>
            </a:pPr>
            <a:endParaRPr lang="en-US" sz="2000" spc="5" dirty="0">
              <a:solidFill>
                <a:srgbClr val="010202"/>
              </a:solidFill>
              <a:latin typeface="Myriad Pro"/>
              <a:cs typeface="Myriad Pro"/>
            </a:endParaRPr>
          </a:p>
          <a:p>
            <a:pPr marL="114935">
              <a:lnSpc>
                <a:spcPts val="1305"/>
              </a:lnSpc>
              <a:spcBef>
                <a:spcPts val="15"/>
              </a:spcBef>
            </a:pPr>
            <a:r>
              <a:rPr lang="en-US" sz="2000" spc="5" dirty="0">
                <a:solidFill>
                  <a:srgbClr val="010202"/>
                </a:solidFill>
                <a:latin typeface="Myriad Pro"/>
                <a:cs typeface="Myriad Pro"/>
              </a:rPr>
              <a:t>excitement, and warmth</a:t>
            </a:r>
          </a:p>
          <a:p>
            <a:pPr marL="114935">
              <a:lnSpc>
                <a:spcPts val="1305"/>
              </a:lnSpc>
              <a:spcBef>
                <a:spcPts val="15"/>
              </a:spcBef>
            </a:pPr>
            <a:endParaRPr lang="en-US" sz="2000" spc="5" dirty="0">
              <a:solidFill>
                <a:srgbClr val="010202"/>
              </a:solidFill>
              <a:latin typeface="Myriad Pro"/>
              <a:cs typeface="Myriad Pro"/>
            </a:endParaRPr>
          </a:p>
        </p:txBody>
      </p:sp>
      <p:sp>
        <p:nvSpPr>
          <p:cNvPr id="21" name="object 2"/>
          <p:cNvSpPr/>
          <p:nvPr/>
        </p:nvSpPr>
        <p:spPr>
          <a:xfrm>
            <a:off x="7219950" y="3013184"/>
            <a:ext cx="1423747" cy="1344930"/>
          </a:xfrm>
          <a:custGeom>
            <a:avLst/>
            <a:gdLst/>
            <a:ahLst/>
            <a:cxnLst/>
            <a:rect l="l" t="t" r="r" b="b"/>
            <a:pathLst>
              <a:path w="904239" h="904239">
                <a:moveTo>
                  <a:pt x="452132" y="0"/>
                </a:moveTo>
                <a:lnTo>
                  <a:pt x="402863" y="2653"/>
                </a:lnTo>
                <a:lnTo>
                  <a:pt x="355129" y="10428"/>
                </a:lnTo>
                <a:lnTo>
                  <a:pt x="309209" y="23049"/>
                </a:lnTo>
                <a:lnTo>
                  <a:pt x="265379" y="40241"/>
                </a:lnTo>
                <a:lnTo>
                  <a:pt x="223913" y="61728"/>
                </a:lnTo>
                <a:lnTo>
                  <a:pt x="185088" y="87233"/>
                </a:lnTo>
                <a:lnTo>
                  <a:pt x="149180" y="116481"/>
                </a:lnTo>
                <a:lnTo>
                  <a:pt x="116465" y="149196"/>
                </a:lnTo>
                <a:lnTo>
                  <a:pt x="87218" y="185102"/>
                </a:lnTo>
                <a:lnTo>
                  <a:pt x="61714" y="223924"/>
                </a:lnTo>
                <a:lnTo>
                  <a:pt x="40230" y="265385"/>
                </a:lnTo>
                <a:lnTo>
                  <a:pt x="23042" y="309210"/>
                </a:lnTo>
                <a:lnTo>
                  <a:pt x="10423" y="355122"/>
                </a:lnTo>
                <a:lnTo>
                  <a:pt x="2651" y="402846"/>
                </a:lnTo>
                <a:lnTo>
                  <a:pt x="0" y="452107"/>
                </a:lnTo>
                <a:lnTo>
                  <a:pt x="2654" y="501372"/>
                </a:lnTo>
                <a:lnTo>
                  <a:pt x="10431" y="549100"/>
                </a:lnTo>
                <a:lnTo>
                  <a:pt x="23054" y="595016"/>
                </a:lnTo>
                <a:lnTo>
                  <a:pt x="40248" y="638843"/>
                </a:lnTo>
                <a:lnTo>
                  <a:pt x="61738" y="680307"/>
                </a:lnTo>
                <a:lnTo>
                  <a:pt x="87246" y="719129"/>
                </a:lnTo>
                <a:lnTo>
                  <a:pt x="116499" y="755036"/>
                </a:lnTo>
                <a:lnTo>
                  <a:pt x="149219" y="787752"/>
                </a:lnTo>
                <a:lnTo>
                  <a:pt x="185131" y="816999"/>
                </a:lnTo>
                <a:lnTo>
                  <a:pt x="223959" y="842503"/>
                </a:lnTo>
                <a:lnTo>
                  <a:pt x="265428" y="863987"/>
                </a:lnTo>
                <a:lnTo>
                  <a:pt x="309262" y="881177"/>
                </a:lnTo>
                <a:lnTo>
                  <a:pt x="355189" y="893795"/>
                </a:lnTo>
                <a:lnTo>
                  <a:pt x="402952" y="901566"/>
                </a:lnTo>
                <a:lnTo>
                  <a:pt x="452132" y="904214"/>
                </a:lnTo>
                <a:lnTo>
                  <a:pt x="501422" y="901561"/>
                </a:lnTo>
                <a:lnTo>
                  <a:pt x="549151" y="893786"/>
                </a:lnTo>
                <a:lnTo>
                  <a:pt x="595063" y="881166"/>
                </a:lnTo>
                <a:lnTo>
                  <a:pt x="638886" y="863974"/>
                </a:lnTo>
                <a:lnTo>
                  <a:pt x="680345" y="842488"/>
                </a:lnTo>
                <a:lnTo>
                  <a:pt x="719165" y="816984"/>
                </a:lnTo>
                <a:lnTo>
                  <a:pt x="755069" y="787736"/>
                </a:lnTo>
                <a:lnTo>
                  <a:pt x="787782" y="755021"/>
                </a:lnTo>
                <a:lnTo>
                  <a:pt x="817028" y="719114"/>
                </a:lnTo>
                <a:lnTo>
                  <a:pt x="842531" y="680291"/>
                </a:lnTo>
                <a:lnTo>
                  <a:pt x="864015" y="638829"/>
                </a:lnTo>
                <a:lnTo>
                  <a:pt x="881206" y="595002"/>
                </a:lnTo>
                <a:lnTo>
                  <a:pt x="893825" y="549087"/>
                </a:lnTo>
                <a:lnTo>
                  <a:pt x="901599" y="501359"/>
                </a:lnTo>
                <a:lnTo>
                  <a:pt x="904251" y="452094"/>
                </a:lnTo>
                <a:lnTo>
                  <a:pt x="901595" y="402827"/>
                </a:lnTo>
                <a:lnTo>
                  <a:pt x="893817" y="355099"/>
                </a:lnTo>
                <a:lnTo>
                  <a:pt x="881192" y="309184"/>
                </a:lnTo>
                <a:lnTo>
                  <a:pt x="863996" y="265358"/>
                </a:lnTo>
                <a:lnTo>
                  <a:pt x="842506" y="223898"/>
                </a:lnTo>
                <a:lnTo>
                  <a:pt x="816997" y="185078"/>
                </a:lnTo>
                <a:lnTo>
                  <a:pt x="787747" y="149174"/>
                </a:lnTo>
                <a:lnTo>
                  <a:pt x="755030" y="116462"/>
                </a:lnTo>
                <a:lnTo>
                  <a:pt x="719122" y="87217"/>
                </a:lnTo>
                <a:lnTo>
                  <a:pt x="680301" y="61716"/>
                </a:lnTo>
                <a:lnTo>
                  <a:pt x="638840" y="40233"/>
                </a:lnTo>
                <a:lnTo>
                  <a:pt x="595017" y="23044"/>
                </a:lnTo>
                <a:lnTo>
                  <a:pt x="549106" y="10425"/>
                </a:lnTo>
                <a:lnTo>
                  <a:pt x="501382" y="2652"/>
                </a:lnTo>
                <a:lnTo>
                  <a:pt x="452132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"/>
          <p:cNvSpPr/>
          <p:nvPr/>
        </p:nvSpPr>
        <p:spPr>
          <a:xfrm>
            <a:off x="7219950" y="5740451"/>
            <a:ext cx="1423747" cy="1344930"/>
          </a:xfrm>
          <a:custGeom>
            <a:avLst/>
            <a:gdLst/>
            <a:ahLst/>
            <a:cxnLst/>
            <a:rect l="l" t="t" r="r" b="b"/>
            <a:pathLst>
              <a:path w="904239" h="904239">
                <a:moveTo>
                  <a:pt x="452132" y="0"/>
                </a:moveTo>
                <a:lnTo>
                  <a:pt x="402863" y="2653"/>
                </a:lnTo>
                <a:lnTo>
                  <a:pt x="355129" y="10428"/>
                </a:lnTo>
                <a:lnTo>
                  <a:pt x="309209" y="23049"/>
                </a:lnTo>
                <a:lnTo>
                  <a:pt x="265379" y="40241"/>
                </a:lnTo>
                <a:lnTo>
                  <a:pt x="223913" y="61728"/>
                </a:lnTo>
                <a:lnTo>
                  <a:pt x="185088" y="87233"/>
                </a:lnTo>
                <a:lnTo>
                  <a:pt x="149180" y="116481"/>
                </a:lnTo>
                <a:lnTo>
                  <a:pt x="116465" y="149196"/>
                </a:lnTo>
                <a:lnTo>
                  <a:pt x="87218" y="185102"/>
                </a:lnTo>
                <a:lnTo>
                  <a:pt x="61714" y="223924"/>
                </a:lnTo>
                <a:lnTo>
                  <a:pt x="40230" y="265385"/>
                </a:lnTo>
                <a:lnTo>
                  <a:pt x="23042" y="309210"/>
                </a:lnTo>
                <a:lnTo>
                  <a:pt x="10423" y="355122"/>
                </a:lnTo>
                <a:lnTo>
                  <a:pt x="2651" y="402846"/>
                </a:lnTo>
                <a:lnTo>
                  <a:pt x="0" y="452107"/>
                </a:lnTo>
                <a:lnTo>
                  <a:pt x="2654" y="501372"/>
                </a:lnTo>
                <a:lnTo>
                  <a:pt x="10431" y="549100"/>
                </a:lnTo>
                <a:lnTo>
                  <a:pt x="23054" y="595016"/>
                </a:lnTo>
                <a:lnTo>
                  <a:pt x="40248" y="638843"/>
                </a:lnTo>
                <a:lnTo>
                  <a:pt x="61738" y="680307"/>
                </a:lnTo>
                <a:lnTo>
                  <a:pt x="87246" y="719129"/>
                </a:lnTo>
                <a:lnTo>
                  <a:pt x="116499" y="755036"/>
                </a:lnTo>
                <a:lnTo>
                  <a:pt x="149219" y="787752"/>
                </a:lnTo>
                <a:lnTo>
                  <a:pt x="185131" y="816999"/>
                </a:lnTo>
                <a:lnTo>
                  <a:pt x="223959" y="842503"/>
                </a:lnTo>
                <a:lnTo>
                  <a:pt x="265428" y="863987"/>
                </a:lnTo>
                <a:lnTo>
                  <a:pt x="309262" y="881177"/>
                </a:lnTo>
                <a:lnTo>
                  <a:pt x="355189" y="893795"/>
                </a:lnTo>
                <a:lnTo>
                  <a:pt x="402952" y="901566"/>
                </a:lnTo>
                <a:lnTo>
                  <a:pt x="452132" y="904214"/>
                </a:lnTo>
                <a:lnTo>
                  <a:pt x="501422" y="901561"/>
                </a:lnTo>
                <a:lnTo>
                  <a:pt x="549151" y="893786"/>
                </a:lnTo>
                <a:lnTo>
                  <a:pt x="595063" y="881166"/>
                </a:lnTo>
                <a:lnTo>
                  <a:pt x="638886" y="863974"/>
                </a:lnTo>
                <a:lnTo>
                  <a:pt x="680345" y="842488"/>
                </a:lnTo>
                <a:lnTo>
                  <a:pt x="719165" y="816984"/>
                </a:lnTo>
                <a:lnTo>
                  <a:pt x="755069" y="787736"/>
                </a:lnTo>
                <a:lnTo>
                  <a:pt x="787782" y="755021"/>
                </a:lnTo>
                <a:lnTo>
                  <a:pt x="817028" y="719114"/>
                </a:lnTo>
                <a:lnTo>
                  <a:pt x="842531" y="680291"/>
                </a:lnTo>
                <a:lnTo>
                  <a:pt x="864015" y="638829"/>
                </a:lnTo>
                <a:lnTo>
                  <a:pt x="881206" y="595002"/>
                </a:lnTo>
                <a:lnTo>
                  <a:pt x="893825" y="549087"/>
                </a:lnTo>
                <a:lnTo>
                  <a:pt x="901599" y="501359"/>
                </a:lnTo>
                <a:lnTo>
                  <a:pt x="904251" y="452094"/>
                </a:lnTo>
                <a:lnTo>
                  <a:pt x="901595" y="402827"/>
                </a:lnTo>
                <a:lnTo>
                  <a:pt x="893817" y="355099"/>
                </a:lnTo>
                <a:lnTo>
                  <a:pt x="881192" y="309184"/>
                </a:lnTo>
                <a:lnTo>
                  <a:pt x="863996" y="265358"/>
                </a:lnTo>
                <a:lnTo>
                  <a:pt x="842506" y="223898"/>
                </a:lnTo>
                <a:lnTo>
                  <a:pt x="816997" y="185078"/>
                </a:lnTo>
                <a:lnTo>
                  <a:pt x="787747" y="149174"/>
                </a:lnTo>
                <a:lnTo>
                  <a:pt x="755030" y="116462"/>
                </a:lnTo>
                <a:lnTo>
                  <a:pt x="719122" y="87217"/>
                </a:lnTo>
                <a:lnTo>
                  <a:pt x="680301" y="61716"/>
                </a:lnTo>
                <a:lnTo>
                  <a:pt x="638840" y="40233"/>
                </a:lnTo>
                <a:lnTo>
                  <a:pt x="595017" y="23044"/>
                </a:lnTo>
                <a:lnTo>
                  <a:pt x="549106" y="10425"/>
                </a:lnTo>
                <a:lnTo>
                  <a:pt x="501382" y="2652"/>
                </a:lnTo>
                <a:lnTo>
                  <a:pt x="452132" y="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90000"/>
              </a:schemeClr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13"/>
          <p:cNvSpPr txBox="1"/>
          <p:nvPr/>
        </p:nvSpPr>
        <p:spPr>
          <a:xfrm>
            <a:off x="6375717" y="2177464"/>
            <a:ext cx="3313094" cy="674543"/>
          </a:xfrm>
          <a:prstGeom prst="rect">
            <a:avLst/>
          </a:prstGeom>
          <a:solidFill>
            <a:srgbClr val="D1D1D1"/>
          </a:solidFill>
        </p:spPr>
        <p:txBody>
          <a:bodyPr vert="horz" wrap="square" lIns="0" tIns="58419" rIns="0" bIns="0" rtlCol="0">
            <a:spAutoFit/>
          </a:bodyPr>
          <a:lstStyle/>
          <a:p>
            <a:pPr marL="77470" algn="ctr">
              <a:lnSpc>
                <a:spcPct val="100000"/>
              </a:lnSpc>
              <a:spcBef>
                <a:spcPts val="459"/>
              </a:spcBef>
            </a:pPr>
            <a:r>
              <a:rPr lang="en-US" sz="2000" b="1" spc="5" dirty="0">
                <a:latin typeface="Myriad Pro"/>
                <a:cs typeface="Myriad Pro"/>
              </a:rPr>
              <a:t>Background</a:t>
            </a:r>
            <a:r>
              <a:rPr sz="2000" b="1" spc="-75" dirty="0">
                <a:latin typeface="Myriad Pro"/>
                <a:cs typeface="Myriad Pro"/>
              </a:rPr>
              <a:t> </a:t>
            </a:r>
            <a:r>
              <a:rPr sz="2000" b="1" spc="5" dirty="0">
                <a:latin typeface="Myriad Pro"/>
                <a:cs typeface="Myriad Pro"/>
              </a:rPr>
              <a:t>color</a:t>
            </a:r>
            <a:endParaRPr sz="2000" dirty="0">
              <a:latin typeface="Myriad Pro"/>
              <a:cs typeface="Myriad Pro"/>
            </a:endParaRPr>
          </a:p>
          <a:p>
            <a:pPr marL="77470" algn="ctr">
              <a:lnSpc>
                <a:spcPct val="100000"/>
              </a:lnSpc>
              <a:spcBef>
                <a:spcPts val="10"/>
              </a:spcBef>
            </a:pPr>
            <a:r>
              <a:rPr lang="en-US" sz="2000" b="1" spc="5" dirty="0">
                <a:solidFill>
                  <a:srgbClr val="010202"/>
                </a:solidFill>
                <a:latin typeface="Myriad Pro"/>
                <a:cs typeface="Myriad Pro"/>
              </a:rPr>
              <a:t>BLACK</a:t>
            </a:r>
            <a:endParaRPr sz="2000" dirty="0">
              <a:latin typeface="Myriad Pro"/>
              <a:cs typeface="Myriad Pro"/>
            </a:endParaRPr>
          </a:p>
        </p:txBody>
      </p:sp>
      <p:sp>
        <p:nvSpPr>
          <p:cNvPr id="24" name="object 13"/>
          <p:cNvSpPr txBox="1"/>
          <p:nvPr/>
        </p:nvSpPr>
        <p:spPr>
          <a:xfrm>
            <a:off x="6397442" y="5010056"/>
            <a:ext cx="3313094" cy="674543"/>
          </a:xfrm>
          <a:prstGeom prst="rect">
            <a:avLst/>
          </a:prstGeom>
          <a:solidFill>
            <a:srgbClr val="D1D1D1"/>
          </a:solidFill>
        </p:spPr>
        <p:txBody>
          <a:bodyPr vert="horz" wrap="square" lIns="0" tIns="58419" rIns="0" bIns="0" rtlCol="0">
            <a:spAutoFit/>
          </a:bodyPr>
          <a:lstStyle/>
          <a:p>
            <a:pPr marL="77470" algn="ctr">
              <a:lnSpc>
                <a:spcPct val="100000"/>
              </a:lnSpc>
              <a:spcBef>
                <a:spcPts val="459"/>
              </a:spcBef>
            </a:pPr>
            <a:r>
              <a:rPr lang="en-US" sz="2000" b="1" spc="5" dirty="0">
                <a:latin typeface="Myriad Pro"/>
                <a:cs typeface="Myriad Pro"/>
              </a:rPr>
              <a:t>Background</a:t>
            </a:r>
            <a:r>
              <a:rPr sz="2000" b="1" spc="-75" dirty="0">
                <a:latin typeface="Myriad Pro"/>
                <a:cs typeface="Myriad Pro"/>
              </a:rPr>
              <a:t> </a:t>
            </a:r>
            <a:r>
              <a:rPr sz="2000" b="1" spc="5" dirty="0">
                <a:latin typeface="Myriad Pro"/>
                <a:cs typeface="Myriad Pro"/>
              </a:rPr>
              <a:t>color</a:t>
            </a:r>
            <a:endParaRPr sz="2000" dirty="0">
              <a:latin typeface="Myriad Pro"/>
              <a:cs typeface="Myriad Pro"/>
            </a:endParaRPr>
          </a:p>
          <a:p>
            <a:pPr marL="77470" algn="ctr">
              <a:lnSpc>
                <a:spcPct val="100000"/>
              </a:lnSpc>
              <a:spcBef>
                <a:spcPts val="10"/>
              </a:spcBef>
            </a:pPr>
            <a:r>
              <a:rPr lang="en-US" sz="2000" b="1" spc="5" dirty="0">
                <a:solidFill>
                  <a:schemeClr val="bg1"/>
                </a:solidFill>
                <a:latin typeface="Myriad Pro"/>
                <a:cs typeface="Myriad Pro"/>
              </a:rPr>
              <a:t>WHITE</a:t>
            </a:r>
            <a:endParaRPr sz="20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25610" y="7172960"/>
            <a:ext cx="847090" cy="579005"/>
          </a:xfrm>
          <a:prstGeom prst="rect">
            <a:avLst/>
          </a:prstGeom>
          <a:solidFill>
            <a:srgbClr val="168390"/>
          </a:solidFill>
        </p:spPr>
        <p:txBody>
          <a:bodyPr vert="horz" wrap="square" lIns="0" tIns="123825" rIns="0" bIns="0" rtlCol="0">
            <a:spAutoFit/>
          </a:bodyPr>
          <a:lstStyle/>
          <a:p>
            <a:pPr marL="172085">
              <a:lnSpc>
                <a:spcPct val="100000"/>
              </a:lnSpc>
              <a:spcBef>
                <a:spcPts val="975"/>
              </a:spcBef>
            </a:pPr>
            <a:r>
              <a:rPr lang="en-US" sz="2950" spc="45" dirty="0">
                <a:solidFill>
                  <a:srgbClr val="D1D3D4"/>
                </a:solidFill>
                <a:latin typeface="Calibri"/>
                <a:cs typeface="Calibri"/>
              </a:rPr>
              <a:t>18</a:t>
            </a:r>
            <a:endParaRPr sz="295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86636" y="582036"/>
            <a:ext cx="7955501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-245" dirty="0">
                <a:solidFill>
                  <a:srgbClr val="168390"/>
                </a:solidFill>
              </a:rPr>
              <a:t>LOGO</a:t>
            </a:r>
            <a:r>
              <a:rPr lang="en-US" sz="4800" spc="-340" dirty="0">
                <a:solidFill>
                  <a:srgbClr val="168390"/>
                </a:solidFill>
              </a:rPr>
              <a:t> SPECIFICATIONS</a:t>
            </a:r>
            <a:endParaRPr sz="4800" dirty="0"/>
          </a:p>
        </p:txBody>
      </p:sp>
      <p:sp>
        <p:nvSpPr>
          <p:cNvPr id="6" name="object 6"/>
          <p:cNvSpPr/>
          <p:nvPr/>
        </p:nvSpPr>
        <p:spPr>
          <a:xfrm>
            <a:off x="-323850" y="1842939"/>
            <a:ext cx="4723775" cy="49284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581005" y="1963593"/>
            <a:ext cx="4637931" cy="46871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5851710" y="1842939"/>
            <a:ext cx="420869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lang="en-US" b="1" spc="-5" dirty="0">
                <a:solidFill>
                  <a:srgbClr val="F37524"/>
                </a:solidFill>
                <a:latin typeface="Myriad Pro"/>
                <a:cs typeface="Myriad Pro"/>
              </a:rPr>
              <a:t>This version should only be used in instances in which the logo displayed is below the minimum size</a:t>
            </a:r>
            <a:endParaRPr dirty="0">
              <a:latin typeface="Myriad Pro"/>
              <a:cs typeface="Myriad Pro"/>
            </a:endParaRPr>
          </a:p>
        </p:txBody>
      </p:sp>
      <p:sp>
        <p:nvSpPr>
          <p:cNvPr id="10" name="object 14"/>
          <p:cNvSpPr txBox="1"/>
          <p:nvPr/>
        </p:nvSpPr>
        <p:spPr>
          <a:xfrm>
            <a:off x="1078520" y="6460332"/>
            <a:ext cx="227429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2400" dirty="0">
                <a:solidFill>
                  <a:srgbClr val="231F20"/>
                </a:solidFill>
                <a:latin typeface="Myriad Pro"/>
                <a:cs typeface="Calibri"/>
              </a:rPr>
              <a:t>1 </a:t>
            </a:r>
            <a:r>
              <a:rPr sz="2400" spc="-5" dirty="0">
                <a:solidFill>
                  <a:srgbClr val="231F20"/>
                </a:solidFill>
                <a:latin typeface="Myriad Pro"/>
                <a:cs typeface="Calibri"/>
              </a:rPr>
              <a:t>1/8” </a:t>
            </a:r>
            <a:r>
              <a:rPr sz="2400" dirty="0">
                <a:solidFill>
                  <a:srgbClr val="231F20"/>
                </a:solidFill>
                <a:latin typeface="Myriad Pro"/>
                <a:cs typeface="Calibri"/>
              </a:rPr>
              <a:t>or</a:t>
            </a:r>
            <a:r>
              <a:rPr sz="2400" spc="-95" dirty="0">
                <a:solidFill>
                  <a:srgbClr val="231F20"/>
                </a:solidFill>
                <a:latin typeface="Myriad Pro"/>
                <a:cs typeface="Calibri"/>
              </a:rPr>
              <a:t> </a:t>
            </a:r>
            <a:r>
              <a:rPr sz="2400" spc="-10" dirty="0">
                <a:solidFill>
                  <a:srgbClr val="231F20"/>
                </a:solidFill>
                <a:latin typeface="Myriad Pro"/>
                <a:cs typeface="Calibri"/>
              </a:rPr>
              <a:t>greater</a:t>
            </a:r>
            <a:endParaRPr sz="2400" dirty="0">
              <a:latin typeface="Myriad Pro"/>
              <a:cs typeface="Calibri"/>
            </a:endParaRPr>
          </a:p>
        </p:txBody>
      </p:sp>
      <p:sp>
        <p:nvSpPr>
          <p:cNvPr id="13" name="object 12"/>
          <p:cNvSpPr/>
          <p:nvPr/>
        </p:nvSpPr>
        <p:spPr>
          <a:xfrm>
            <a:off x="590550" y="6283615"/>
            <a:ext cx="0" cy="236854"/>
          </a:xfrm>
          <a:custGeom>
            <a:avLst/>
            <a:gdLst/>
            <a:ahLst/>
            <a:cxnLst/>
            <a:rect l="l" t="t" r="r" b="b"/>
            <a:pathLst>
              <a:path h="236854">
                <a:moveTo>
                  <a:pt x="0" y="0"/>
                </a:moveTo>
                <a:lnTo>
                  <a:pt x="0" y="236308"/>
                </a:lnTo>
              </a:path>
            </a:pathLst>
          </a:custGeom>
          <a:ln w="17322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3"/>
          <p:cNvSpPr/>
          <p:nvPr/>
        </p:nvSpPr>
        <p:spPr>
          <a:xfrm>
            <a:off x="3943350" y="6283615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40017"/>
                </a:lnTo>
              </a:path>
            </a:pathLst>
          </a:custGeom>
          <a:ln w="1758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1"/>
          <p:cNvSpPr/>
          <p:nvPr/>
        </p:nvSpPr>
        <p:spPr>
          <a:xfrm flipV="1">
            <a:off x="590550" y="6358171"/>
            <a:ext cx="3352800" cy="45719"/>
          </a:xfrm>
          <a:custGeom>
            <a:avLst/>
            <a:gdLst/>
            <a:ahLst/>
            <a:cxnLst/>
            <a:rect l="l" t="t" r="r" b="b"/>
            <a:pathLst>
              <a:path w="1028700">
                <a:moveTo>
                  <a:pt x="0" y="0"/>
                </a:moveTo>
                <a:lnTo>
                  <a:pt x="1028700" y="0"/>
                </a:lnTo>
              </a:path>
            </a:pathLst>
          </a:custGeom>
          <a:ln w="952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1"/>
          <p:cNvSpPr/>
          <p:nvPr/>
        </p:nvSpPr>
        <p:spPr>
          <a:xfrm flipV="1">
            <a:off x="6223570" y="6379182"/>
            <a:ext cx="3352800" cy="45719"/>
          </a:xfrm>
          <a:custGeom>
            <a:avLst/>
            <a:gdLst/>
            <a:ahLst/>
            <a:cxnLst/>
            <a:rect l="l" t="t" r="r" b="b"/>
            <a:pathLst>
              <a:path w="1028700">
                <a:moveTo>
                  <a:pt x="0" y="0"/>
                </a:moveTo>
                <a:lnTo>
                  <a:pt x="1028700" y="0"/>
                </a:lnTo>
              </a:path>
            </a:pathLst>
          </a:custGeom>
          <a:ln w="9525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3"/>
          <p:cNvSpPr/>
          <p:nvPr/>
        </p:nvSpPr>
        <p:spPr>
          <a:xfrm>
            <a:off x="9576370" y="6304886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40017"/>
                </a:lnTo>
              </a:path>
            </a:pathLst>
          </a:custGeom>
          <a:ln w="1758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3"/>
          <p:cNvSpPr/>
          <p:nvPr/>
        </p:nvSpPr>
        <p:spPr>
          <a:xfrm>
            <a:off x="6223570" y="6304885"/>
            <a:ext cx="0" cy="240029"/>
          </a:xfrm>
          <a:custGeom>
            <a:avLst/>
            <a:gdLst/>
            <a:ahLst/>
            <a:cxnLst/>
            <a:rect l="l" t="t" r="r" b="b"/>
            <a:pathLst>
              <a:path h="240029">
                <a:moveTo>
                  <a:pt x="0" y="0"/>
                </a:moveTo>
                <a:lnTo>
                  <a:pt x="0" y="240017"/>
                </a:lnTo>
              </a:path>
            </a:pathLst>
          </a:custGeom>
          <a:ln w="17589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4"/>
          <p:cNvSpPr txBox="1"/>
          <p:nvPr/>
        </p:nvSpPr>
        <p:spPr>
          <a:xfrm>
            <a:off x="6818910" y="6460332"/>
            <a:ext cx="227429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2400" dirty="0">
                <a:solidFill>
                  <a:srgbClr val="231F20"/>
                </a:solidFill>
                <a:latin typeface="Myriad Pro"/>
                <a:cs typeface="Calibri"/>
              </a:rPr>
              <a:t>Under </a:t>
            </a:r>
            <a:r>
              <a:rPr sz="2400" dirty="0">
                <a:solidFill>
                  <a:srgbClr val="231F20"/>
                </a:solidFill>
                <a:latin typeface="Myriad Pro"/>
                <a:cs typeface="Calibri"/>
              </a:rPr>
              <a:t>1 </a:t>
            </a:r>
            <a:r>
              <a:rPr sz="2400" spc="-5" dirty="0">
                <a:solidFill>
                  <a:srgbClr val="231F20"/>
                </a:solidFill>
                <a:latin typeface="Myriad Pro"/>
                <a:cs typeface="Calibri"/>
              </a:rPr>
              <a:t>1/8”</a:t>
            </a:r>
            <a:endParaRPr sz="2400" dirty="0">
              <a:latin typeface="Myriad Pro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7594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72700" cy="7886700"/>
          </a:xfrm>
          <a:custGeom>
            <a:avLst/>
            <a:gdLst/>
            <a:ahLst/>
            <a:cxnLst/>
            <a:rect l="l" t="t" r="r" b="b"/>
            <a:pathLst>
              <a:path w="10156825" h="7802880">
                <a:moveTo>
                  <a:pt x="0" y="7802511"/>
                </a:moveTo>
                <a:lnTo>
                  <a:pt x="10156748" y="7802511"/>
                </a:lnTo>
                <a:lnTo>
                  <a:pt x="10156748" y="0"/>
                </a:lnTo>
                <a:lnTo>
                  <a:pt x="0" y="0"/>
                </a:lnTo>
                <a:lnTo>
                  <a:pt x="0" y="7802511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9448317" y="6077635"/>
            <a:ext cx="708660" cy="0"/>
          </a:xfrm>
          <a:custGeom>
            <a:avLst/>
            <a:gdLst/>
            <a:ahLst/>
            <a:cxnLst/>
            <a:rect l="l" t="t" r="r" b="b"/>
            <a:pathLst>
              <a:path w="708659">
                <a:moveTo>
                  <a:pt x="0" y="0"/>
                </a:moveTo>
                <a:lnTo>
                  <a:pt x="708422" y="0"/>
                </a:lnTo>
              </a:path>
            </a:pathLst>
          </a:custGeom>
          <a:ln w="63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122353" y="6077635"/>
            <a:ext cx="8255634" cy="0"/>
          </a:xfrm>
          <a:custGeom>
            <a:avLst/>
            <a:gdLst/>
            <a:ahLst/>
            <a:cxnLst/>
            <a:rect l="l" t="t" r="r" b="b"/>
            <a:pathLst>
              <a:path w="8255634">
                <a:moveTo>
                  <a:pt x="0" y="0"/>
                </a:moveTo>
                <a:lnTo>
                  <a:pt x="8255110" y="0"/>
                </a:lnTo>
              </a:path>
            </a:pathLst>
          </a:custGeom>
          <a:ln w="6350">
            <a:solidFill>
              <a:srgbClr val="D1D3D4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9377464" y="0"/>
            <a:ext cx="71120" cy="6782434"/>
          </a:xfrm>
          <a:custGeom>
            <a:avLst/>
            <a:gdLst/>
            <a:ahLst/>
            <a:cxnLst/>
            <a:rect l="l" t="t" r="r" b="b"/>
            <a:pathLst>
              <a:path w="71120" h="6782434">
                <a:moveTo>
                  <a:pt x="0" y="6781990"/>
                </a:moveTo>
                <a:lnTo>
                  <a:pt x="70853" y="6781990"/>
                </a:lnTo>
                <a:lnTo>
                  <a:pt x="70853" y="0"/>
                </a:lnTo>
                <a:lnTo>
                  <a:pt x="0" y="0"/>
                </a:lnTo>
                <a:lnTo>
                  <a:pt x="0" y="6781990"/>
                </a:lnTo>
                <a:close/>
              </a:path>
            </a:pathLst>
          </a:custGeom>
          <a:solidFill>
            <a:srgbClr val="16839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0" y="5139867"/>
            <a:ext cx="956310" cy="868680"/>
          </a:xfrm>
          <a:custGeom>
            <a:avLst/>
            <a:gdLst/>
            <a:ahLst/>
            <a:cxnLst/>
            <a:rect l="l" t="t" r="r" b="b"/>
            <a:pathLst>
              <a:path w="956310" h="868679">
                <a:moveTo>
                  <a:pt x="0" y="868603"/>
                </a:moveTo>
                <a:lnTo>
                  <a:pt x="955878" y="868603"/>
                </a:lnTo>
                <a:lnTo>
                  <a:pt x="955878" y="0"/>
                </a:lnTo>
                <a:lnTo>
                  <a:pt x="0" y="0"/>
                </a:lnTo>
                <a:lnTo>
                  <a:pt x="0" y="868603"/>
                </a:lnTo>
                <a:close/>
              </a:path>
            </a:pathLst>
          </a:custGeom>
          <a:solidFill>
            <a:srgbClr val="F375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236573" y="3572815"/>
            <a:ext cx="9420553" cy="1969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5">
              <a:lnSpc>
                <a:spcPct val="100000"/>
              </a:lnSpc>
            </a:pPr>
            <a:r>
              <a:rPr lang="en-US" sz="4000" spc="-35" dirty="0">
                <a:solidFill>
                  <a:schemeClr val="bg1"/>
                </a:solidFill>
                <a:latin typeface="Calibri"/>
                <a:cs typeface="Calibri"/>
              </a:rPr>
              <a:t>   </a:t>
            </a:r>
            <a:r>
              <a:rPr lang="en-US" sz="4200" spc="-35" dirty="0">
                <a:solidFill>
                  <a:schemeClr val="bg1"/>
                </a:solidFill>
                <a:latin typeface="Calibri"/>
                <a:cs typeface="Calibri"/>
              </a:rPr>
              <a:t>THEY SEE YOUR BRAND </a:t>
            </a:r>
            <a:r>
              <a:rPr lang="en-US" sz="4800" b="1" spc="-35" dirty="0">
                <a:solidFill>
                  <a:srgbClr val="168390"/>
                </a:solidFill>
                <a:latin typeface="Calibri"/>
                <a:cs typeface="Calibri"/>
              </a:rPr>
              <a:t>SYMBOL</a:t>
            </a:r>
            <a:r>
              <a:rPr lang="en-US" sz="4000" spc="-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4200" spc="-35" dirty="0">
                <a:solidFill>
                  <a:schemeClr val="bg1"/>
                </a:solidFill>
                <a:latin typeface="Calibri"/>
                <a:cs typeface="Calibri"/>
              </a:rPr>
              <a:t>OR</a:t>
            </a:r>
          </a:p>
          <a:p>
            <a:pPr marL="47625">
              <a:lnSpc>
                <a:spcPct val="100000"/>
              </a:lnSpc>
            </a:pPr>
            <a:r>
              <a:rPr lang="en-US" sz="3200" spc="-35" dirty="0">
                <a:solidFill>
                  <a:schemeClr val="bg1"/>
                </a:solidFill>
                <a:latin typeface="Calibri"/>
                <a:cs typeface="Calibri"/>
              </a:rPr>
              <a:t>		     </a:t>
            </a:r>
          </a:p>
          <a:p>
            <a:pPr marL="47625">
              <a:lnSpc>
                <a:spcPct val="100000"/>
              </a:lnSpc>
            </a:pPr>
            <a:r>
              <a:rPr lang="en-US" sz="3200" spc="-35" dirty="0">
                <a:solidFill>
                  <a:schemeClr val="bg1"/>
                </a:solidFill>
                <a:latin typeface="Calibri"/>
                <a:cs typeface="Calibri"/>
              </a:rPr>
              <a:t>		</a:t>
            </a:r>
            <a:r>
              <a:rPr lang="en-US" sz="4200" spc="-35" dirty="0">
                <a:solidFill>
                  <a:schemeClr val="bg1"/>
                </a:solidFill>
                <a:latin typeface="Calibri"/>
                <a:cs typeface="Calibri"/>
              </a:rPr>
              <a:t>THEY HEAR YOUR BRAND</a:t>
            </a:r>
            <a:r>
              <a:rPr lang="en-US" sz="4000" spc="-3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4800" b="1" spc="-35" dirty="0">
                <a:solidFill>
                  <a:srgbClr val="F37524"/>
                </a:solidFill>
                <a:latin typeface="Calibri"/>
                <a:cs typeface="Calibri"/>
              </a:rPr>
              <a:t>NAME</a:t>
            </a:r>
            <a:endParaRPr sz="4800" b="1" dirty="0">
              <a:solidFill>
                <a:srgbClr val="F37524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5750" y="209550"/>
            <a:ext cx="7191010" cy="1308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0" b="1" spc="-375" dirty="0">
                <a:solidFill>
                  <a:srgbClr val="168390"/>
                </a:solidFill>
                <a:latin typeface="Myriad Pro"/>
                <a:cs typeface="Myriad Pro"/>
              </a:rPr>
              <a:t>BRAN</a:t>
            </a:r>
            <a:r>
              <a:rPr sz="8500" b="1" spc="-290" dirty="0">
                <a:solidFill>
                  <a:srgbClr val="168390"/>
                </a:solidFill>
                <a:latin typeface="Myriad Pro"/>
                <a:cs typeface="Myriad Pro"/>
              </a:rPr>
              <a:t>D</a:t>
            </a:r>
            <a:r>
              <a:rPr lang="en-US" sz="8500" b="1" spc="-290" dirty="0">
                <a:solidFill>
                  <a:srgbClr val="168390"/>
                </a:solidFill>
                <a:latin typeface="Myriad Pro"/>
                <a:cs typeface="Myriad Pro"/>
              </a:rPr>
              <a:t> </a:t>
            </a:r>
            <a:r>
              <a:rPr lang="en-US" sz="3600" spc="-290" dirty="0">
                <a:solidFill>
                  <a:srgbClr val="D1D3D4"/>
                </a:solidFill>
                <a:latin typeface="Myriad Pro"/>
                <a:cs typeface="Myriad Pro"/>
              </a:rPr>
              <a:t>(definition)</a:t>
            </a:r>
            <a:endParaRPr sz="3600" dirty="0">
              <a:latin typeface="Myriad Pro"/>
              <a:cs typeface="Myriad Pro"/>
            </a:endParaRPr>
          </a:p>
        </p:txBody>
      </p:sp>
      <p:sp>
        <p:nvSpPr>
          <p:cNvPr id="11" name="object 7"/>
          <p:cNvSpPr txBox="1"/>
          <p:nvPr/>
        </p:nvSpPr>
        <p:spPr>
          <a:xfrm>
            <a:off x="27764" y="1907904"/>
            <a:ext cx="9420553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7625" algn="ctr">
              <a:lnSpc>
                <a:spcPct val="100000"/>
              </a:lnSpc>
            </a:pPr>
            <a:r>
              <a:rPr lang="en-US" sz="5250" b="1" spc="-35" dirty="0">
                <a:solidFill>
                  <a:srgbClr val="F37524"/>
                </a:solidFill>
                <a:latin typeface="Calibri"/>
                <a:cs typeface="Calibri"/>
              </a:rPr>
              <a:t>WHAT PEOPLE THINK OF WHEN…</a:t>
            </a:r>
          </a:p>
        </p:txBody>
      </p:sp>
      <p:sp>
        <p:nvSpPr>
          <p:cNvPr id="12" name="object 8"/>
          <p:cNvSpPr txBox="1"/>
          <p:nvPr/>
        </p:nvSpPr>
        <p:spPr>
          <a:xfrm>
            <a:off x="221534" y="5297639"/>
            <a:ext cx="462915" cy="5463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50" spc="-55" dirty="0">
                <a:solidFill>
                  <a:srgbClr val="D1D3D4"/>
                </a:solidFill>
                <a:latin typeface="Calibri"/>
                <a:cs typeface="Calibri"/>
              </a:rPr>
              <a:t>0</a:t>
            </a:r>
            <a:r>
              <a:rPr lang="en-US" sz="3550" spc="-114" dirty="0">
                <a:solidFill>
                  <a:srgbClr val="D1D3D4"/>
                </a:solidFill>
                <a:latin typeface="Calibri"/>
                <a:cs typeface="Calibri"/>
              </a:rPr>
              <a:t>1</a:t>
            </a:r>
            <a:endParaRPr sz="35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4631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3328" y="6319353"/>
            <a:ext cx="368669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20" dirty="0">
                <a:solidFill>
                  <a:srgbClr val="168390"/>
                </a:solidFill>
                <a:latin typeface="Calibri"/>
                <a:cs typeface="Calibri"/>
              </a:rPr>
              <a:t>WHITE LOGO</a:t>
            </a:r>
            <a:r>
              <a:rPr sz="2800" b="1" spc="-80" dirty="0">
                <a:solidFill>
                  <a:srgbClr val="168390"/>
                </a:solidFill>
                <a:latin typeface="Calibri"/>
                <a:cs typeface="Calibri"/>
              </a:rPr>
              <a:t> </a:t>
            </a:r>
            <a:r>
              <a:rPr sz="2800" b="1" spc="15" dirty="0">
                <a:solidFill>
                  <a:srgbClr val="168390"/>
                </a:solidFill>
                <a:latin typeface="Calibri"/>
                <a:cs typeface="Calibri"/>
              </a:rPr>
              <a:t>(Reversed)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9550" y="248430"/>
            <a:ext cx="4982738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30" dirty="0">
                <a:solidFill>
                  <a:srgbClr val="F37524"/>
                </a:solidFill>
              </a:rPr>
              <a:t>acceptable </a:t>
            </a:r>
            <a:r>
              <a:rPr sz="3200" spc="-25" dirty="0">
                <a:solidFill>
                  <a:srgbClr val="F37524"/>
                </a:solidFill>
              </a:rPr>
              <a:t>logo</a:t>
            </a:r>
            <a:r>
              <a:rPr sz="3200" spc="-140" dirty="0">
                <a:solidFill>
                  <a:srgbClr val="F37524"/>
                </a:solidFill>
              </a:rPr>
              <a:t> </a:t>
            </a:r>
            <a:r>
              <a:rPr sz="3200" b="0" spc="-30" dirty="0">
                <a:solidFill>
                  <a:srgbClr val="F37524"/>
                </a:solidFill>
              </a:rPr>
              <a:t>variations</a:t>
            </a:r>
            <a:endParaRPr sz="3200" dirty="0"/>
          </a:p>
        </p:txBody>
      </p:sp>
      <p:sp>
        <p:nvSpPr>
          <p:cNvPr id="4" name="object 4"/>
          <p:cNvSpPr txBox="1"/>
          <p:nvPr/>
        </p:nvSpPr>
        <p:spPr>
          <a:xfrm>
            <a:off x="643328" y="4100511"/>
            <a:ext cx="368669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15">
              <a:lnSpc>
                <a:spcPct val="100000"/>
              </a:lnSpc>
            </a:pPr>
            <a:r>
              <a:rPr sz="2800" b="1" spc="20" dirty="0">
                <a:solidFill>
                  <a:srgbClr val="168390"/>
                </a:solidFill>
                <a:latin typeface="Calibri"/>
                <a:cs typeface="Calibri"/>
              </a:rPr>
              <a:t>WHITE CRESCENT</a:t>
            </a:r>
            <a:r>
              <a:rPr sz="2800" b="1" spc="-90" dirty="0">
                <a:solidFill>
                  <a:srgbClr val="168390"/>
                </a:solidFill>
                <a:latin typeface="Calibri"/>
                <a:cs typeface="Calibri"/>
              </a:rPr>
              <a:t> </a:t>
            </a:r>
            <a:r>
              <a:rPr sz="2800" b="1" spc="20" dirty="0">
                <a:solidFill>
                  <a:srgbClr val="168390"/>
                </a:solidFill>
                <a:latin typeface="Calibri"/>
                <a:cs typeface="Calibri"/>
              </a:rPr>
              <a:t>LOGO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65108" y="3120945"/>
            <a:ext cx="5126179" cy="19591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549317" y="1251975"/>
            <a:ext cx="1474499" cy="14015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8382078" y="1274750"/>
            <a:ext cx="1400128" cy="13560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665108" y="5511961"/>
            <a:ext cx="1714500" cy="1933575"/>
          </a:xfrm>
          <a:custGeom>
            <a:avLst/>
            <a:gdLst/>
            <a:ahLst/>
            <a:cxnLst/>
            <a:rect l="l" t="t" r="r" b="b"/>
            <a:pathLst>
              <a:path w="1714500" h="1933575">
                <a:moveTo>
                  <a:pt x="1714411" y="1933270"/>
                </a:moveTo>
                <a:lnTo>
                  <a:pt x="0" y="1933270"/>
                </a:lnTo>
                <a:lnTo>
                  <a:pt x="0" y="0"/>
                </a:lnTo>
                <a:lnTo>
                  <a:pt x="1714411" y="0"/>
                </a:lnTo>
                <a:lnTo>
                  <a:pt x="1714411" y="1933270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372391" y="5511962"/>
            <a:ext cx="1666239" cy="1933575"/>
          </a:xfrm>
          <a:custGeom>
            <a:avLst/>
            <a:gdLst/>
            <a:ahLst/>
            <a:cxnLst/>
            <a:rect l="l" t="t" r="r" b="b"/>
            <a:pathLst>
              <a:path w="1666240" h="1933575">
                <a:moveTo>
                  <a:pt x="1665770" y="1933270"/>
                </a:moveTo>
                <a:lnTo>
                  <a:pt x="0" y="1933270"/>
                </a:lnTo>
                <a:lnTo>
                  <a:pt x="0" y="0"/>
                </a:lnTo>
                <a:lnTo>
                  <a:pt x="1665770" y="0"/>
                </a:lnTo>
                <a:lnTo>
                  <a:pt x="1665770" y="1933270"/>
                </a:lnTo>
                <a:close/>
              </a:path>
            </a:pathLst>
          </a:custGeom>
          <a:solidFill>
            <a:srgbClr val="F375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038630" y="5507561"/>
            <a:ext cx="1714500" cy="1933575"/>
          </a:xfrm>
          <a:custGeom>
            <a:avLst/>
            <a:gdLst/>
            <a:ahLst/>
            <a:cxnLst/>
            <a:rect l="l" t="t" r="r" b="b"/>
            <a:pathLst>
              <a:path w="1714500" h="1933575">
                <a:moveTo>
                  <a:pt x="1714411" y="1933270"/>
                </a:moveTo>
                <a:lnTo>
                  <a:pt x="0" y="1933270"/>
                </a:lnTo>
                <a:lnTo>
                  <a:pt x="0" y="0"/>
                </a:lnTo>
                <a:lnTo>
                  <a:pt x="1714411" y="0"/>
                </a:lnTo>
                <a:lnTo>
                  <a:pt x="1714411" y="1933270"/>
                </a:lnTo>
                <a:close/>
              </a:path>
            </a:pathLst>
          </a:custGeom>
          <a:solidFill>
            <a:srgbClr val="16839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944095" y="5347197"/>
            <a:ext cx="1969744" cy="22355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4608156" y="5417046"/>
            <a:ext cx="1969744" cy="22355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220638" y="5417046"/>
            <a:ext cx="1969744" cy="22355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95439" y="7016750"/>
            <a:ext cx="902335" cy="654665"/>
          </a:xfrm>
          <a:prstGeom prst="rect">
            <a:avLst/>
          </a:prstGeom>
          <a:solidFill>
            <a:srgbClr val="168390"/>
          </a:solidFill>
        </p:spPr>
        <p:txBody>
          <a:bodyPr vert="horz" wrap="square" lIns="0" tIns="107314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844"/>
              </a:spcBef>
            </a:pPr>
            <a:r>
              <a:rPr sz="3550" spc="60" dirty="0">
                <a:solidFill>
                  <a:srgbClr val="D1D3D4"/>
                </a:solidFill>
                <a:latin typeface="Calibri"/>
                <a:cs typeface="Calibri"/>
              </a:rPr>
              <a:t>1</a:t>
            </a:r>
            <a:r>
              <a:rPr lang="en-US" sz="3550" spc="60" dirty="0">
                <a:solidFill>
                  <a:srgbClr val="D1D3D4"/>
                </a:solidFill>
                <a:latin typeface="Calibri"/>
                <a:cs typeface="Calibri"/>
              </a:rPr>
              <a:t>9</a:t>
            </a:r>
            <a:endParaRPr sz="3550" dirty="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31758" y="915006"/>
            <a:ext cx="1828800" cy="207553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4"/>
          <p:cNvSpPr txBox="1"/>
          <p:nvPr/>
        </p:nvSpPr>
        <p:spPr>
          <a:xfrm>
            <a:off x="685595" y="1737327"/>
            <a:ext cx="2785084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20" dirty="0">
                <a:solidFill>
                  <a:srgbClr val="168390"/>
                </a:solidFill>
                <a:latin typeface="Calibri"/>
                <a:cs typeface="Calibri"/>
              </a:rPr>
              <a:t>ONE-COLOR</a:t>
            </a:r>
            <a:r>
              <a:rPr sz="2800" b="1" spc="-75" dirty="0">
                <a:solidFill>
                  <a:srgbClr val="168390"/>
                </a:solidFill>
                <a:latin typeface="Calibri"/>
                <a:cs typeface="Calibri"/>
              </a:rPr>
              <a:t> </a:t>
            </a:r>
            <a:r>
              <a:rPr sz="2800" b="1" spc="20" dirty="0">
                <a:solidFill>
                  <a:srgbClr val="168390"/>
                </a:solidFill>
                <a:latin typeface="Calibri"/>
                <a:cs typeface="Calibri"/>
              </a:rPr>
              <a:t>LOGO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32900" y="7093585"/>
            <a:ext cx="939800" cy="650819"/>
          </a:xfrm>
          <a:prstGeom prst="rect">
            <a:avLst/>
          </a:prstGeom>
          <a:solidFill>
            <a:srgbClr val="168390"/>
          </a:solidFill>
        </p:spPr>
        <p:txBody>
          <a:bodyPr vert="horz" wrap="square" lIns="0" tIns="141605" rIns="0" bIns="0" rtlCol="0">
            <a:spAutoFit/>
          </a:bodyPr>
          <a:lstStyle/>
          <a:p>
            <a:pPr marL="330200">
              <a:lnSpc>
                <a:spcPct val="100000"/>
              </a:lnSpc>
              <a:spcBef>
                <a:spcPts val="1115"/>
              </a:spcBef>
            </a:pPr>
            <a:r>
              <a:rPr lang="en-US" sz="3300" spc="70" dirty="0">
                <a:solidFill>
                  <a:srgbClr val="D1D3D4"/>
                </a:solidFill>
                <a:latin typeface="Calibri"/>
                <a:cs typeface="Calibri"/>
              </a:rPr>
              <a:t>20</a:t>
            </a:r>
            <a:endParaRPr sz="33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7380" y="1635906"/>
            <a:ext cx="3709357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1745"/>
              </a:lnSpc>
            </a:pPr>
            <a:r>
              <a:rPr lang="en-US" b="1" spc="15" dirty="0">
                <a:solidFill>
                  <a:srgbClr val="010202"/>
                </a:solidFill>
                <a:latin typeface="Myriad Pro"/>
                <a:cs typeface="Calibri"/>
              </a:rPr>
              <a:t>Do not c</a:t>
            </a:r>
            <a:r>
              <a:rPr b="1" spc="15" dirty="0">
                <a:solidFill>
                  <a:srgbClr val="010202"/>
                </a:solidFill>
                <a:latin typeface="Myriad Pro"/>
                <a:cs typeface="Calibri"/>
              </a:rPr>
              <a:t>hange </a:t>
            </a:r>
            <a:r>
              <a:rPr b="1" spc="-5" dirty="0">
                <a:solidFill>
                  <a:srgbClr val="010202"/>
                </a:solidFill>
                <a:latin typeface="Myriad Pro"/>
                <a:cs typeface="Calibri"/>
              </a:rPr>
              <a:t>logo’s</a:t>
            </a:r>
            <a:r>
              <a:rPr b="1" spc="-30" dirty="0">
                <a:solidFill>
                  <a:srgbClr val="010202"/>
                </a:solidFill>
                <a:latin typeface="Myriad Pro"/>
                <a:cs typeface="Calibri"/>
              </a:rPr>
              <a:t> </a:t>
            </a:r>
            <a:r>
              <a:rPr b="1" spc="5" dirty="0">
                <a:solidFill>
                  <a:srgbClr val="010202"/>
                </a:solidFill>
                <a:latin typeface="Myriad Pro"/>
                <a:cs typeface="Calibri"/>
              </a:rPr>
              <a:t>orientation</a:t>
            </a:r>
            <a:endParaRPr b="1" dirty="0">
              <a:latin typeface="Myriad Pro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36929" y="1307618"/>
            <a:ext cx="3782799" cy="784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2499"/>
              </a:lnSpc>
            </a:pPr>
            <a:r>
              <a:rPr b="1" spc="20" dirty="0">
                <a:solidFill>
                  <a:srgbClr val="010202"/>
                </a:solidFill>
                <a:latin typeface="Myriad Pro"/>
                <a:cs typeface="Calibri"/>
              </a:rPr>
              <a:t>Add </a:t>
            </a:r>
            <a:r>
              <a:rPr b="1" dirty="0">
                <a:solidFill>
                  <a:srgbClr val="010202"/>
                </a:solidFill>
                <a:latin typeface="Myriad Pro"/>
                <a:cs typeface="Calibri"/>
              </a:rPr>
              <a:t>extra </a:t>
            </a:r>
            <a:r>
              <a:rPr b="1" spc="5" dirty="0">
                <a:solidFill>
                  <a:srgbClr val="010202"/>
                </a:solidFill>
                <a:latin typeface="Myriad Pro"/>
                <a:cs typeface="Calibri"/>
              </a:rPr>
              <a:t>eﬀects to </a:t>
            </a:r>
            <a:r>
              <a:rPr b="1" spc="15" dirty="0">
                <a:solidFill>
                  <a:srgbClr val="010202"/>
                </a:solidFill>
                <a:latin typeface="Myriad Pro"/>
                <a:cs typeface="Calibri"/>
              </a:rPr>
              <a:t>the </a:t>
            </a:r>
            <a:r>
              <a:rPr b="1" spc="10" dirty="0">
                <a:solidFill>
                  <a:srgbClr val="010202"/>
                </a:solidFill>
                <a:latin typeface="Myriad Pro"/>
                <a:cs typeface="Calibri"/>
              </a:rPr>
              <a:t>logo. </a:t>
            </a:r>
            <a:endParaRPr lang="en-US" b="1" spc="10" dirty="0">
              <a:solidFill>
                <a:srgbClr val="010202"/>
              </a:solidFill>
              <a:latin typeface="Myriad Pro"/>
              <a:cs typeface="Calibri"/>
            </a:endParaRPr>
          </a:p>
          <a:p>
            <a:pPr marL="12700" marR="5080" algn="ctr">
              <a:lnSpc>
                <a:spcPct val="102499"/>
              </a:lnSpc>
            </a:pPr>
            <a:r>
              <a:rPr sz="1600" spc="10" dirty="0">
                <a:solidFill>
                  <a:srgbClr val="010202"/>
                </a:solidFill>
                <a:latin typeface="Myriad Pro"/>
                <a:cs typeface="Calibri"/>
              </a:rPr>
              <a:t>This </a:t>
            </a:r>
            <a:r>
              <a:rPr lang="en-US" sz="1600" spc="10" dirty="0">
                <a:solidFill>
                  <a:srgbClr val="010202"/>
                </a:solidFill>
                <a:latin typeface="Myriad Pro"/>
                <a:cs typeface="Calibri"/>
              </a:rPr>
              <a:t>i</a:t>
            </a:r>
            <a:r>
              <a:rPr sz="1600" spc="15" dirty="0">
                <a:solidFill>
                  <a:srgbClr val="010202"/>
                </a:solidFill>
                <a:latin typeface="Myriad Pro"/>
                <a:cs typeface="Calibri"/>
              </a:rPr>
              <a:t>ncludes but </a:t>
            </a:r>
            <a:r>
              <a:rPr sz="1600" spc="10" dirty="0">
                <a:solidFill>
                  <a:srgbClr val="010202"/>
                </a:solidFill>
                <a:latin typeface="Myriad Pro"/>
                <a:cs typeface="Calibri"/>
              </a:rPr>
              <a:t>is </a:t>
            </a:r>
            <a:r>
              <a:rPr sz="1600" spc="15" dirty="0">
                <a:solidFill>
                  <a:srgbClr val="010202"/>
                </a:solidFill>
                <a:latin typeface="Myriad Pro"/>
                <a:cs typeface="Calibri"/>
              </a:rPr>
              <a:t>not </a:t>
            </a:r>
            <a:r>
              <a:rPr sz="1600" spc="10" dirty="0">
                <a:solidFill>
                  <a:srgbClr val="010202"/>
                </a:solidFill>
                <a:latin typeface="Myriad Pro"/>
                <a:cs typeface="Calibri"/>
              </a:rPr>
              <a:t>limited </a:t>
            </a:r>
            <a:r>
              <a:rPr sz="1600" spc="5" dirty="0">
                <a:solidFill>
                  <a:srgbClr val="010202"/>
                </a:solidFill>
                <a:latin typeface="Myriad Pro"/>
                <a:cs typeface="Calibri"/>
              </a:rPr>
              <a:t>to: </a:t>
            </a:r>
            <a:r>
              <a:rPr sz="1600" spc="10" dirty="0">
                <a:solidFill>
                  <a:srgbClr val="010202"/>
                </a:solidFill>
                <a:latin typeface="Myriad Pro"/>
                <a:cs typeface="Calibri"/>
              </a:rPr>
              <a:t>bevel,</a:t>
            </a:r>
            <a:r>
              <a:rPr lang="en-US" sz="1600" spc="10" dirty="0">
                <a:solidFill>
                  <a:srgbClr val="010202"/>
                </a:solidFill>
                <a:latin typeface="Myriad Pro"/>
                <a:cs typeface="Calibri"/>
              </a:rPr>
              <a:t> </a:t>
            </a:r>
            <a:r>
              <a:rPr sz="1600" spc="15" dirty="0">
                <a:solidFill>
                  <a:srgbClr val="010202"/>
                </a:solidFill>
                <a:latin typeface="Myriad Pro"/>
                <a:cs typeface="Calibri"/>
              </a:rPr>
              <a:t>emboss and </a:t>
            </a:r>
            <a:r>
              <a:rPr sz="1600" spc="10" dirty="0">
                <a:solidFill>
                  <a:srgbClr val="010202"/>
                </a:solidFill>
                <a:latin typeface="Myriad Pro"/>
                <a:cs typeface="Calibri"/>
              </a:rPr>
              <a:t>drop</a:t>
            </a:r>
            <a:r>
              <a:rPr sz="1600" spc="-40" dirty="0">
                <a:solidFill>
                  <a:srgbClr val="010202"/>
                </a:solidFill>
                <a:latin typeface="Myriad Pro"/>
                <a:cs typeface="Calibri"/>
              </a:rPr>
              <a:t> </a:t>
            </a:r>
            <a:r>
              <a:rPr sz="1600" spc="10" dirty="0">
                <a:solidFill>
                  <a:srgbClr val="010202"/>
                </a:solidFill>
                <a:latin typeface="Myriad Pro"/>
                <a:cs typeface="Calibri"/>
              </a:rPr>
              <a:t>shadows.</a:t>
            </a:r>
            <a:endParaRPr sz="1600" dirty="0">
              <a:latin typeface="Myriad Pro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3104" y="4718743"/>
            <a:ext cx="342363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b="1" spc="15" dirty="0">
                <a:solidFill>
                  <a:srgbClr val="010202"/>
                </a:solidFill>
                <a:latin typeface="Myriad Pro"/>
                <a:cs typeface="Calibri"/>
              </a:rPr>
              <a:t>Do not c</a:t>
            </a:r>
            <a:r>
              <a:rPr b="1" spc="15" dirty="0">
                <a:solidFill>
                  <a:srgbClr val="010202"/>
                </a:solidFill>
                <a:latin typeface="Myriad Pro"/>
                <a:cs typeface="Calibri"/>
              </a:rPr>
              <a:t>hange the </a:t>
            </a:r>
            <a:r>
              <a:rPr b="1" spc="10" dirty="0">
                <a:solidFill>
                  <a:srgbClr val="010202"/>
                </a:solidFill>
                <a:latin typeface="Myriad Pro"/>
                <a:cs typeface="Calibri"/>
              </a:rPr>
              <a:t>logo</a:t>
            </a:r>
            <a:r>
              <a:rPr b="1" spc="-70" dirty="0">
                <a:solidFill>
                  <a:srgbClr val="010202"/>
                </a:solidFill>
                <a:latin typeface="Myriad Pro"/>
                <a:cs typeface="Calibri"/>
              </a:rPr>
              <a:t> </a:t>
            </a:r>
            <a:r>
              <a:rPr b="1" spc="5" dirty="0">
                <a:solidFill>
                  <a:srgbClr val="010202"/>
                </a:solidFill>
                <a:latin typeface="Myriad Pro"/>
                <a:cs typeface="Calibri"/>
              </a:rPr>
              <a:t>colors</a:t>
            </a:r>
            <a:endParaRPr b="1" dirty="0">
              <a:latin typeface="Myriad Pro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36929" y="4718227"/>
            <a:ext cx="388619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b="1" dirty="0">
                <a:solidFill>
                  <a:srgbClr val="010202"/>
                </a:solidFill>
                <a:latin typeface="Myriad Pro"/>
                <a:cs typeface="Calibri"/>
              </a:rPr>
              <a:t>Do not a</a:t>
            </a:r>
            <a:r>
              <a:rPr b="1" dirty="0">
                <a:solidFill>
                  <a:srgbClr val="010202"/>
                </a:solidFill>
                <a:latin typeface="Myriad Pro"/>
                <a:cs typeface="Calibri"/>
              </a:rPr>
              <a:t>ttempt </a:t>
            </a:r>
            <a:r>
              <a:rPr b="1" spc="5" dirty="0">
                <a:solidFill>
                  <a:srgbClr val="010202"/>
                </a:solidFill>
                <a:latin typeface="Myriad Pro"/>
                <a:cs typeface="Calibri"/>
              </a:rPr>
              <a:t>to recreate </a:t>
            </a:r>
            <a:r>
              <a:rPr b="1" spc="15" dirty="0">
                <a:solidFill>
                  <a:srgbClr val="010202"/>
                </a:solidFill>
                <a:latin typeface="Myriad Pro"/>
                <a:cs typeface="Calibri"/>
              </a:rPr>
              <a:t>the</a:t>
            </a:r>
            <a:r>
              <a:rPr b="1" spc="-60" dirty="0">
                <a:solidFill>
                  <a:srgbClr val="010202"/>
                </a:solidFill>
                <a:latin typeface="Myriad Pro"/>
                <a:cs typeface="Calibri"/>
              </a:rPr>
              <a:t> </a:t>
            </a:r>
            <a:r>
              <a:rPr b="1" spc="10" dirty="0">
                <a:solidFill>
                  <a:srgbClr val="010202"/>
                </a:solidFill>
                <a:latin typeface="Myriad Pro"/>
                <a:cs typeface="Calibri"/>
              </a:rPr>
              <a:t>logo</a:t>
            </a:r>
            <a:endParaRPr b="1" dirty="0">
              <a:latin typeface="Myriad Pro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 rot="21193260">
            <a:off x="-81503" y="998518"/>
            <a:ext cx="4027121" cy="42749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126950" y="2057339"/>
            <a:ext cx="2689682" cy="24739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4968637" y="666750"/>
            <a:ext cx="4994514" cy="52096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0550" y="5165491"/>
            <a:ext cx="2885953" cy="23246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5278871" y="3813216"/>
            <a:ext cx="4587787" cy="5029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 txBox="1"/>
          <p:nvPr/>
        </p:nvSpPr>
        <p:spPr>
          <a:xfrm>
            <a:off x="216862" y="172777"/>
            <a:ext cx="8422005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85"/>
            <a:r>
              <a:rPr sz="4400" b="1" spc="-5" dirty="0">
                <a:solidFill>
                  <a:srgbClr val="F37524"/>
                </a:solidFill>
                <a:latin typeface="Myriad Pro"/>
                <a:cs typeface="Myriad Pro"/>
              </a:rPr>
              <a:t>incorrect </a:t>
            </a:r>
            <a:r>
              <a:rPr sz="4400" b="1" dirty="0">
                <a:solidFill>
                  <a:srgbClr val="F37524"/>
                </a:solidFill>
                <a:latin typeface="Myriad Pro"/>
                <a:cs typeface="Myriad Pro"/>
              </a:rPr>
              <a:t>logo</a:t>
            </a:r>
            <a:r>
              <a:rPr sz="4400" b="1" spc="-60" dirty="0">
                <a:solidFill>
                  <a:srgbClr val="F37524"/>
                </a:solidFill>
                <a:latin typeface="Myriad Pro"/>
                <a:cs typeface="Myriad Pro"/>
              </a:rPr>
              <a:t> </a:t>
            </a:r>
            <a:r>
              <a:rPr sz="4400" dirty="0">
                <a:solidFill>
                  <a:srgbClr val="F37524"/>
                </a:solidFill>
                <a:latin typeface="Myriad Pro"/>
                <a:cs typeface="Myriad Pro"/>
              </a:rPr>
              <a:t>usage</a:t>
            </a:r>
            <a:endParaRPr sz="44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32083" y="7023573"/>
            <a:ext cx="939800" cy="650819"/>
          </a:xfrm>
          <a:prstGeom prst="rect">
            <a:avLst/>
          </a:prstGeom>
          <a:solidFill>
            <a:srgbClr val="168390"/>
          </a:solidFill>
        </p:spPr>
        <p:txBody>
          <a:bodyPr vert="horz" wrap="square" lIns="0" tIns="141605" rIns="0" bIns="0" rtlCol="0">
            <a:spAutoFit/>
          </a:bodyPr>
          <a:lstStyle/>
          <a:p>
            <a:pPr marL="330200">
              <a:lnSpc>
                <a:spcPct val="100000"/>
              </a:lnSpc>
              <a:spcBef>
                <a:spcPts val="1115"/>
              </a:spcBef>
            </a:pPr>
            <a:r>
              <a:rPr lang="en-US" sz="3300" spc="70" dirty="0">
                <a:solidFill>
                  <a:srgbClr val="D1D3D4"/>
                </a:solidFill>
                <a:latin typeface="Calibri"/>
                <a:cs typeface="Calibri"/>
              </a:rPr>
              <a:t>21</a:t>
            </a:r>
            <a:endParaRPr sz="33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2523" y="1774898"/>
            <a:ext cx="3709357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1745"/>
              </a:lnSpc>
            </a:pPr>
            <a:r>
              <a:rPr lang="en-US" b="1" spc="15" dirty="0">
                <a:solidFill>
                  <a:srgbClr val="010202"/>
                </a:solidFill>
                <a:latin typeface="Myriad Pro"/>
                <a:cs typeface="Calibri"/>
              </a:rPr>
              <a:t>Stretch or distort the logo unproportionately</a:t>
            </a:r>
            <a:endParaRPr b="1" dirty="0">
              <a:latin typeface="Myriad Pro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44471" y="1726071"/>
            <a:ext cx="5014378" cy="5336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>
              <a:lnSpc>
                <a:spcPct val="102499"/>
              </a:lnSpc>
            </a:pPr>
            <a:r>
              <a:rPr lang="en-US" b="1" spc="20" dirty="0">
                <a:solidFill>
                  <a:srgbClr val="010202"/>
                </a:solidFill>
                <a:latin typeface="Myriad Pro"/>
                <a:cs typeface="Calibri"/>
              </a:rPr>
              <a:t>Make alterations, additions, or substitutions </a:t>
            </a:r>
            <a:endParaRPr lang="en-US" b="1" spc="10" dirty="0">
              <a:solidFill>
                <a:srgbClr val="010202"/>
              </a:solidFill>
              <a:latin typeface="Myriad Pro"/>
              <a:cs typeface="Calibri"/>
            </a:endParaRPr>
          </a:p>
          <a:p>
            <a:pPr marL="12700" marR="5080" algn="ctr">
              <a:lnSpc>
                <a:spcPct val="102499"/>
              </a:lnSpc>
            </a:pPr>
            <a:r>
              <a:rPr lang="en-US" sz="1600" spc="10" dirty="0">
                <a:solidFill>
                  <a:srgbClr val="010202"/>
                </a:solidFill>
                <a:latin typeface="Myriad Pro"/>
                <a:cs typeface="Calibri"/>
              </a:rPr>
              <a:t>to the words and/or colors contained in the logo </a:t>
            </a:r>
            <a:endParaRPr sz="1600" dirty="0">
              <a:latin typeface="Myriad Pro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2950" y="4768626"/>
            <a:ext cx="377638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b="1" spc="15" dirty="0">
                <a:solidFill>
                  <a:srgbClr val="010202"/>
                </a:solidFill>
                <a:latin typeface="Myriad Pro"/>
                <a:cs typeface="Calibri"/>
              </a:rPr>
              <a:t>Do not add a box around the logo</a:t>
            </a:r>
            <a:endParaRPr b="1" dirty="0">
              <a:latin typeface="Myriad Pro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98526" y="4776771"/>
            <a:ext cx="475330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b="1" dirty="0">
                <a:solidFill>
                  <a:srgbClr val="010202"/>
                </a:solidFill>
                <a:latin typeface="Myriad Pro"/>
                <a:cs typeface="Calibri"/>
              </a:rPr>
              <a:t>Do not place the logo on busy photography</a:t>
            </a:r>
            <a:endParaRPr b="1" dirty="0">
              <a:latin typeface="Myriad Pro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6862" y="172777"/>
            <a:ext cx="8422005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85"/>
            <a:r>
              <a:rPr sz="4400" b="1" spc="-5" dirty="0">
                <a:solidFill>
                  <a:srgbClr val="F37524"/>
                </a:solidFill>
                <a:latin typeface="Myriad Pro"/>
                <a:cs typeface="Myriad Pro"/>
              </a:rPr>
              <a:t>incorrect </a:t>
            </a:r>
            <a:r>
              <a:rPr sz="4400" b="1" dirty="0">
                <a:solidFill>
                  <a:srgbClr val="F37524"/>
                </a:solidFill>
                <a:latin typeface="Myriad Pro"/>
                <a:cs typeface="Myriad Pro"/>
              </a:rPr>
              <a:t>logo</a:t>
            </a:r>
            <a:r>
              <a:rPr sz="4400" b="1" spc="-60" dirty="0">
                <a:solidFill>
                  <a:srgbClr val="F37524"/>
                </a:solidFill>
                <a:latin typeface="Myriad Pro"/>
                <a:cs typeface="Myriad Pro"/>
              </a:rPr>
              <a:t> </a:t>
            </a:r>
            <a:r>
              <a:rPr sz="4400" dirty="0">
                <a:solidFill>
                  <a:srgbClr val="F37524"/>
                </a:solidFill>
                <a:latin typeface="Myriad Pro"/>
                <a:cs typeface="Myriad Pro"/>
              </a:rPr>
              <a:t>usage</a:t>
            </a:r>
            <a:endParaRPr sz="4400" dirty="0">
              <a:latin typeface="Myriad Pro"/>
              <a:cs typeface="Myriad Pr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9311" y="2495550"/>
            <a:ext cx="4192920" cy="14610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24"/>
          <p:cNvSpPr/>
          <p:nvPr/>
        </p:nvSpPr>
        <p:spPr>
          <a:xfrm>
            <a:off x="6543253" y="1809750"/>
            <a:ext cx="2317343" cy="27142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7"/>
          <p:cNvSpPr/>
          <p:nvPr/>
        </p:nvSpPr>
        <p:spPr>
          <a:xfrm>
            <a:off x="1269028" y="5187430"/>
            <a:ext cx="2358261" cy="2383368"/>
          </a:xfrm>
          <a:custGeom>
            <a:avLst/>
            <a:gdLst/>
            <a:ahLst/>
            <a:cxnLst/>
            <a:rect l="l" t="t" r="r" b="b"/>
            <a:pathLst>
              <a:path w="1546225" h="1611629">
                <a:moveTo>
                  <a:pt x="1545958" y="1611058"/>
                </a:moveTo>
                <a:lnTo>
                  <a:pt x="0" y="1611058"/>
                </a:lnTo>
                <a:lnTo>
                  <a:pt x="0" y="0"/>
                </a:lnTo>
                <a:lnTo>
                  <a:pt x="1545958" y="0"/>
                </a:lnTo>
                <a:lnTo>
                  <a:pt x="1545958" y="1611058"/>
                </a:lnTo>
                <a:close/>
              </a:path>
            </a:pathLst>
          </a:custGeom>
          <a:solidFill>
            <a:srgbClr val="F375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8"/>
          <p:cNvSpPr/>
          <p:nvPr/>
        </p:nvSpPr>
        <p:spPr>
          <a:xfrm>
            <a:off x="1407740" y="5314951"/>
            <a:ext cx="2078410" cy="2105180"/>
          </a:xfrm>
          <a:custGeom>
            <a:avLst/>
            <a:gdLst/>
            <a:ahLst/>
            <a:cxnLst/>
            <a:rect l="l" t="t" r="r" b="b"/>
            <a:pathLst>
              <a:path w="1285875" h="1302384">
                <a:moveTo>
                  <a:pt x="1285595" y="1301864"/>
                </a:moveTo>
                <a:lnTo>
                  <a:pt x="0" y="1301864"/>
                </a:lnTo>
                <a:lnTo>
                  <a:pt x="0" y="0"/>
                </a:lnTo>
                <a:lnTo>
                  <a:pt x="1285595" y="0"/>
                </a:lnTo>
                <a:lnTo>
                  <a:pt x="1285595" y="13018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9"/>
          <p:cNvSpPr/>
          <p:nvPr/>
        </p:nvSpPr>
        <p:spPr>
          <a:xfrm>
            <a:off x="1326954" y="5082127"/>
            <a:ext cx="2289306" cy="2461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18"/>
          <p:cNvSpPr/>
          <p:nvPr/>
        </p:nvSpPr>
        <p:spPr>
          <a:xfrm>
            <a:off x="6733174" y="5187430"/>
            <a:ext cx="2333317" cy="23833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9049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53550" y="7235881"/>
            <a:ext cx="819150" cy="650819"/>
          </a:xfrm>
          <a:prstGeom prst="rect">
            <a:avLst/>
          </a:prstGeom>
          <a:solidFill>
            <a:srgbClr val="168390"/>
          </a:solidFill>
        </p:spPr>
        <p:txBody>
          <a:bodyPr vert="horz" wrap="square" lIns="0" tIns="141605" rIns="0" bIns="0" rtlCol="0">
            <a:spAutoFit/>
          </a:bodyPr>
          <a:lstStyle/>
          <a:p>
            <a:pPr marL="330200">
              <a:lnSpc>
                <a:spcPct val="100000"/>
              </a:lnSpc>
              <a:spcBef>
                <a:spcPts val="1115"/>
              </a:spcBef>
            </a:pPr>
            <a:r>
              <a:rPr lang="en-US" sz="3300" spc="70" dirty="0">
                <a:solidFill>
                  <a:srgbClr val="D1D3D4"/>
                </a:solidFill>
                <a:latin typeface="Calibri"/>
                <a:cs typeface="Calibri"/>
              </a:rPr>
              <a:t>22</a:t>
            </a:r>
            <a:endParaRPr sz="33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3350" y="3855485"/>
            <a:ext cx="5342661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ts val="1745"/>
              </a:lnSpc>
              <a:buFont typeface="Wingdings" panose="05000000000000000000" pitchFamily="2" charset="2"/>
              <a:buChar char="Ø"/>
            </a:pPr>
            <a:r>
              <a:rPr lang="en-US" b="1" spc="15" dirty="0">
                <a:solidFill>
                  <a:srgbClr val="010202"/>
                </a:solidFill>
                <a:latin typeface="Myriad Pro"/>
                <a:cs typeface="Calibri"/>
              </a:rPr>
              <a:t>Please discontinue use of the previous name</a:t>
            </a:r>
          </a:p>
          <a:p>
            <a:pPr marL="298450" indent="-285750">
              <a:lnSpc>
                <a:spcPts val="1745"/>
              </a:lnSpc>
              <a:buFont typeface="Wingdings" panose="05000000000000000000" pitchFamily="2" charset="2"/>
              <a:buChar char="Ø"/>
            </a:pPr>
            <a:r>
              <a:rPr lang="en-US" b="1" spc="15" dirty="0">
                <a:solidFill>
                  <a:srgbClr val="010202"/>
                </a:solidFill>
                <a:latin typeface="Myriad Pro"/>
                <a:cs typeface="Calibri"/>
              </a:rPr>
              <a:t>Never use the name Kid’s Ministry</a:t>
            </a:r>
            <a:endParaRPr b="1" dirty="0">
              <a:latin typeface="Myriad Pro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81150" y="79964"/>
            <a:ext cx="8422005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85" algn="r"/>
            <a:r>
              <a:rPr lang="en-US" sz="4400" b="1" spc="-5" dirty="0">
                <a:solidFill>
                  <a:srgbClr val="F37524"/>
                </a:solidFill>
                <a:latin typeface="Myriad Pro"/>
                <a:cs typeface="Myriad Pro"/>
              </a:rPr>
              <a:t>sub-ministry logos</a:t>
            </a:r>
            <a:endParaRPr sz="4400" dirty="0">
              <a:latin typeface="Myriad Pro"/>
              <a:cs typeface="Myriad Pro"/>
            </a:endParaRPr>
          </a:p>
        </p:txBody>
      </p:sp>
      <p:sp>
        <p:nvSpPr>
          <p:cNvPr id="14" name="object 6"/>
          <p:cNvSpPr/>
          <p:nvPr/>
        </p:nvSpPr>
        <p:spPr>
          <a:xfrm>
            <a:off x="133350" y="745530"/>
            <a:ext cx="3317898" cy="32724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9"/>
          <p:cNvSpPr/>
          <p:nvPr/>
        </p:nvSpPr>
        <p:spPr>
          <a:xfrm>
            <a:off x="6041858" y="4713718"/>
            <a:ext cx="3396180" cy="33660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8"/>
          <p:cNvSpPr/>
          <p:nvPr/>
        </p:nvSpPr>
        <p:spPr>
          <a:xfrm>
            <a:off x="138363" y="4683532"/>
            <a:ext cx="3432510" cy="33905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7"/>
          <p:cNvSpPr/>
          <p:nvPr/>
        </p:nvSpPr>
        <p:spPr>
          <a:xfrm>
            <a:off x="6229350" y="806686"/>
            <a:ext cx="3402685" cy="32668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3"/>
          <p:cNvSpPr txBox="1"/>
          <p:nvPr/>
        </p:nvSpPr>
        <p:spPr>
          <a:xfrm>
            <a:off x="6076950" y="3855486"/>
            <a:ext cx="4521521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ts val="1745"/>
              </a:lnSpc>
              <a:buFont typeface="Wingdings" panose="05000000000000000000" pitchFamily="2" charset="2"/>
              <a:buChar char="Ø"/>
            </a:pPr>
            <a:r>
              <a:rPr lang="en-US" b="1" spc="15" dirty="0">
                <a:solidFill>
                  <a:srgbClr val="010202"/>
                </a:solidFill>
                <a:latin typeface="Myriad Pro"/>
                <a:cs typeface="Calibri"/>
              </a:rPr>
              <a:t>Please discontinue use of the previous name</a:t>
            </a:r>
          </a:p>
        </p:txBody>
      </p:sp>
    </p:spTree>
    <p:extLst>
      <p:ext uri="{BB962C8B-B14F-4D97-AF65-F5344CB8AC3E}">
        <p14:creationId xmlns:p14="http://schemas.microsoft.com/office/powerpoint/2010/main" val="426139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956" y="259295"/>
            <a:ext cx="9825355" cy="6872605"/>
          </a:xfrm>
          <a:custGeom>
            <a:avLst/>
            <a:gdLst/>
            <a:ahLst/>
            <a:cxnLst/>
            <a:rect l="l" t="t" r="r" b="b"/>
            <a:pathLst>
              <a:path w="9825355" h="6872605">
                <a:moveTo>
                  <a:pt x="0" y="6872528"/>
                </a:moveTo>
                <a:lnTo>
                  <a:pt x="9824999" y="6872528"/>
                </a:lnTo>
                <a:lnTo>
                  <a:pt x="9824999" y="0"/>
                </a:lnTo>
                <a:lnTo>
                  <a:pt x="0" y="0"/>
                </a:lnTo>
                <a:lnTo>
                  <a:pt x="0" y="6872528"/>
                </a:lnTo>
                <a:close/>
              </a:path>
            </a:pathLst>
          </a:custGeom>
          <a:solidFill>
            <a:srgbClr val="F375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952779" y="7314704"/>
            <a:ext cx="9043670" cy="271145"/>
          </a:xfrm>
          <a:custGeom>
            <a:avLst/>
            <a:gdLst/>
            <a:ahLst/>
            <a:cxnLst/>
            <a:rect l="l" t="t" r="r" b="b"/>
            <a:pathLst>
              <a:path w="9043670" h="271145">
                <a:moveTo>
                  <a:pt x="0" y="271068"/>
                </a:moveTo>
                <a:lnTo>
                  <a:pt x="9043441" y="271068"/>
                </a:lnTo>
                <a:lnTo>
                  <a:pt x="9043441" y="0"/>
                </a:lnTo>
                <a:lnTo>
                  <a:pt x="0" y="0"/>
                </a:lnTo>
                <a:lnTo>
                  <a:pt x="0" y="271068"/>
                </a:lnTo>
                <a:close/>
              </a:path>
            </a:pathLst>
          </a:custGeom>
          <a:solidFill>
            <a:srgbClr val="16839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98970" y="7314704"/>
            <a:ext cx="685800" cy="271145"/>
          </a:xfrm>
          <a:custGeom>
            <a:avLst/>
            <a:gdLst/>
            <a:ahLst/>
            <a:cxnLst/>
            <a:rect l="l" t="t" r="r" b="b"/>
            <a:pathLst>
              <a:path w="685800" h="271145">
                <a:moveTo>
                  <a:pt x="0" y="271068"/>
                </a:moveTo>
                <a:lnTo>
                  <a:pt x="685291" y="271068"/>
                </a:lnTo>
                <a:lnTo>
                  <a:pt x="685291" y="0"/>
                </a:lnTo>
                <a:lnTo>
                  <a:pt x="0" y="0"/>
                </a:lnTo>
                <a:lnTo>
                  <a:pt x="0" y="271068"/>
                </a:lnTo>
                <a:close/>
              </a:path>
            </a:pathLst>
          </a:custGeom>
          <a:solidFill>
            <a:srgbClr val="16839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84262" y="309168"/>
            <a:ext cx="68580" cy="7355205"/>
          </a:xfrm>
          <a:custGeom>
            <a:avLst/>
            <a:gdLst/>
            <a:ahLst/>
            <a:cxnLst/>
            <a:rect l="l" t="t" r="r" b="b"/>
            <a:pathLst>
              <a:path w="68580" h="7355205">
                <a:moveTo>
                  <a:pt x="0" y="7355078"/>
                </a:moveTo>
                <a:lnTo>
                  <a:pt x="68516" y="7355078"/>
                </a:lnTo>
                <a:lnTo>
                  <a:pt x="68516" y="0"/>
                </a:lnTo>
                <a:lnTo>
                  <a:pt x="0" y="0"/>
                </a:lnTo>
                <a:lnTo>
                  <a:pt x="0" y="73550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1117231" y="1871212"/>
            <a:ext cx="9055469" cy="969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spc="-10" dirty="0">
                <a:solidFill>
                  <a:srgbClr val="FFFFFF"/>
                </a:solidFill>
                <a:latin typeface="Calibri"/>
                <a:cs typeface="Calibri"/>
              </a:rPr>
              <a:t>PRIMARY</a:t>
            </a:r>
            <a:r>
              <a:rPr sz="4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b="1" spc="-10" dirty="0">
                <a:solidFill>
                  <a:srgbClr val="FFFFFF"/>
                </a:solidFill>
                <a:latin typeface="Calibri"/>
                <a:cs typeface="Calibri"/>
              </a:rPr>
              <a:t>FONT</a:t>
            </a:r>
            <a:endParaRPr sz="4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(Recommended use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for this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highly accessible, practical font: Body text, long form,</a:t>
            </a:r>
            <a:r>
              <a:rPr sz="1900" spc="2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emails)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5489" y="6618712"/>
            <a:ext cx="46228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400" spc="-10" dirty="0">
                <a:solidFill>
                  <a:srgbClr val="D1D3D4"/>
                </a:solidFill>
                <a:latin typeface="Calibri"/>
                <a:cs typeface="Calibri"/>
              </a:rPr>
              <a:t>23</a:t>
            </a:r>
            <a:endParaRPr sz="3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71388" y="3521902"/>
            <a:ext cx="3538762" cy="910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85"/>
              </a:lnSpc>
            </a:pPr>
            <a:r>
              <a:rPr sz="2350" spc="-30" dirty="0">
                <a:solidFill>
                  <a:srgbClr val="010202"/>
                </a:solidFill>
                <a:latin typeface="Calibri"/>
                <a:cs typeface="Calibri"/>
              </a:rPr>
              <a:t>Calibri</a:t>
            </a:r>
            <a:r>
              <a:rPr sz="2350" spc="-90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2350" spc="-40" dirty="0">
                <a:solidFill>
                  <a:srgbClr val="010202"/>
                </a:solidFill>
                <a:latin typeface="Calibri"/>
                <a:cs typeface="Calibri"/>
              </a:rPr>
              <a:t>Regular</a:t>
            </a:r>
            <a:endParaRPr sz="2350" dirty="0">
              <a:latin typeface="Calibri"/>
              <a:cs typeface="Calibri"/>
            </a:endParaRPr>
          </a:p>
          <a:p>
            <a:pPr marL="12700" marR="87630">
              <a:lnSpc>
                <a:spcPts val="2200"/>
              </a:lnSpc>
              <a:spcBef>
                <a:spcPts val="5"/>
              </a:spcBef>
            </a:pP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ABCD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800" spc="10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HI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KLM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OPQR</a:t>
            </a:r>
            <a:r>
              <a:rPr sz="1800" spc="-7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TUVWXYZ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ts val="2120"/>
              </a:lnSpc>
            </a:pP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abcdefghijklmnopqrstuvwxyz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71388" y="5326901"/>
            <a:ext cx="3538762" cy="9105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85"/>
              </a:lnSpc>
            </a:pPr>
            <a:r>
              <a:rPr sz="2350" b="1" spc="-30" dirty="0">
                <a:solidFill>
                  <a:srgbClr val="010202"/>
                </a:solidFill>
                <a:latin typeface="Calibri"/>
                <a:cs typeface="Calibri"/>
              </a:rPr>
              <a:t>Calibri</a:t>
            </a:r>
            <a:r>
              <a:rPr sz="2350" b="1" spc="-110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2350" b="1" spc="-40" dirty="0">
                <a:solidFill>
                  <a:srgbClr val="010202"/>
                </a:solidFill>
                <a:latin typeface="Calibri"/>
                <a:cs typeface="Calibri"/>
              </a:rPr>
              <a:t>Bold</a:t>
            </a:r>
            <a:endParaRPr sz="2350" dirty="0">
              <a:latin typeface="Calibri"/>
              <a:cs typeface="Calibri"/>
            </a:endParaRPr>
          </a:p>
          <a:p>
            <a:pPr marL="12700" marR="109855">
              <a:lnSpc>
                <a:spcPts val="2200"/>
              </a:lnSpc>
              <a:spcBef>
                <a:spcPts val="5"/>
              </a:spcBef>
            </a:pP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AB</a:t>
            </a: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CDE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800" b="1" spc="10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KLMNOPQR</a:t>
            </a:r>
            <a:r>
              <a:rPr sz="1800" b="1" spc="-7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b="1" spc="-1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b="1" spc="-25" dirty="0">
                <a:solidFill>
                  <a:srgbClr val="FFFFFF"/>
                </a:solidFill>
                <a:latin typeface="Calibri"/>
                <a:cs typeface="Calibri"/>
              </a:rPr>
              <a:t>VWXYZ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ts val="2120"/>
              </a:lnSpc>
            </a:pPr>
            <a:r>
              <a:rPr sz="1800" b="1" spc="-20" dirty="0">
                <a:solidFill>
                  <a:srgbClr val="FFFFFF"/>
                </a:solidFill>
                <a:latin typeface="Calibri"/>
                <a:cs typeface="Calibri"/>
              </a:rPr>
              <a:t>abcdefghijklmnopqrstuvwxyz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81750" y="3521902"/>
            <a:ext cx="3180715" cy="1207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85"/>
              </a:lnSpc>
            </a:pPr>
            <a:r>
              <a:rPr sz="2350" i="1" spc="-35" dirty="0">
                <a:solidFill>
                  <a:srgbClr val="010202"/>
                </a:solidFill>
                <a:latin typeface="Calibri"/>
                <a:cs typeface="Calibri"/>
              </a:rPr>
              <a:t>Calibri</a:t>
            </a:r>
            <a:r>
              <a:rPr sz="2350" i="1" spc="-85" dirty="0">
                <a:solidFill>
                  <a:srgbClr val="010202"/>
                </a:solidFill>
                <a:latin typeface="Calibri"/>
                <a:cs typeface="Calibri"/>
              </a:rPr>
              <a:t> </a:t>
            </a:r>
            <a:r>
              <a:rPr sz="2350" i="1" spc="-30" dirty="0">
                <a:solidFill>
                  <a:srgbClr val="010202"/>
                </a:solidFill>
                <a:latin typeface="Calibri"/>
                <a:cs typeface="Calibri"/>
              </a:rPr>
              <a:t>Italic</a:t>
            </a:r>
            <a:endParaRPr sz="2350" dirty="0">
              <a:latin typeface="Calibri"/>
              <a:cs typeface="Calibri"/>
            </a:endParaRPr>
          </a:p>
          <a:p>
            <a:pPr marL="12700">
              <a:lnSpc>
                <a:spcPts val="2125"/>
              </a:lnSpc>
            </a:pPr>
            <a:r>
              <a:rPr sz="1800" i="1" spc="-25" dirty="0">
                <a:solidFill>
                  <a:srgbClr val="FFFFFF"/>
                </a:solidFill>
                <a:latin typeface="Calibri"/>
                <a:cs typeface="Calibri"/>
              </a:rPr>
              <a:t>ABCDEFGHIKLMNOPQRSTUVWXYZ</a:t>
            </a:r>
            <a:endParaRPr sz="1800" dirty="0">
              <a:latin typeface="Calibri"/>
              <a:cs typeface="Calibri"/>
            </a:endParaRPr>
          </a:p>
          <a:p>
            <a:pPr marL="12700" marR="518159">
              <a:lnSpc>
                <a:spcPct val="101800"/>
              </a:lnSpc>
            </a:pPr>
            <a:r>
              <a:rPr sz="1800" i="1" spc="-25" dirty="0">
                <a:solidFill>
                  <a:srgbClr val="FFFFFF"/>
                </a:solidFill>
                <a:latin typeface="Calibri"/>
                <a:cs typeface="Calibri"/>
              </a:rPr>
              <a:t>abcdefghijklmnopqrstuvwxyz  </a:t>
            </a:r>
            <a:r>
              <a:rPr sz="1800" i="1" spc="-20" dirty="0">
                <a:solidFill>
                  <a:srgbClr val="FFFFFF"/>
                </a:solidFill>
                <a:latin typeface="Calibri"/>
                <a:cs typeface="Calibri"/>
              </a:rPr>
              <a:t>0123456789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34150" y="5326901"/>
            <a:ext cx="3145790" cy="1207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85"/>
              </a:lnSpc>
            </a:pPr>
            <a:r>
              <a:rPr sz="2350" b="0" spc="-35" dirty="0">
                <a:solidFill>
                  <a:srgbClr val="010202"/>
                </a:solidFill>
                <a:latin typeface="Calibri Light"/>
                <a:cs typeface="Calibri Light"/>
              </a:rPr>
              <a:t>Calibri</a:t>
            </a:r>
            <a:r>
              <a:rPr sz="2350" b="0" spc="-80" dirty="0">
                <a:solidFill>
                  <a:srgbClr val="010202"/>
                </a:solidFill>
                <a:latin typeface="Calibri Light"/>
                <a:cs typeface="Calibri Light"/>
              </a:rPr>
              <a:t> </a:t>
            </a:r>
            <a:r>
              <a:rPr sz="2350" b="0" spc="-35" dirty="0">
                <a:solidFill>
                  <a:srgbClr val="010202"/>
                </a:solidFill>
                <a:latin typeface="Calibri Light"/>
                <a:cs typeface="Calibri Light"/>
              </a:rPr>
              <a:t>Light</a:t>
            </a:r>
            <a:endParaRPr sz="2350" dirty="0">
              <a:latin typeface="Calibri Light"/>
              <a:cs typeface="Calibri Light"/>
            </a:endParaRPr>
          </a:p>
          <a:p>
            <a:pPr marL="12700">
              <a:lnSpc>
                <a:spcPts val="2125"/>
              </a:lnSpc>
            </a:pPr>
            <a:r>
              <a:rPr sz="1800" b="0" spc="-25" dirty="0">
                <a:solidFill>
                  <a:srgbClr val="FFFFFF"/>
                </a:solidFill>
                <a:latin typeface="Calibri Light"/>
                <a:cs typeface="Calibri Light"/>
              </a:rPr>
              <a:t>ABCDEFGHIKLMNOPQRSTUVWXYZ</a:t>
            </a:r>
            <a:endParaRPr sz="1800" dirty="0">
              <a:latin typeface="Calibri Light"/>
              <a:cs typeface="Calibri Light"/>
            </a:endParaRPr>
          </a:p>
          <a:p>
            <a:pPr marL="12700" marR="506730">
              <a:lnSpc>
                <a:spcPct val="101800"/>
              </a:lnSpc>
            </a:pPr>
            <a:r>
              <a:rPr sz="1800" b="0" spc="-20" dirty="0">
                <a:solidFill>
                  <a:srgbClr val="FFFFFF"/>
                </a:solidFill>
                <a:latin typeface="Calibri Light"/>
                <a:cs typeface="Calibri Light"/>
              </a:rPr>
              <a:t>abcdefghijklmnopqrstuvwxyz  0123456789</a:t>
            </a:r>
            <a:endParaRPr sz="1800" dirty="0">
              <a:latin typeface="Calibri Light"/>
              <a:cs typeface="Calibri Ligh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92565" y="687940"/>
            <a:ext cx="8122284" cy="723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700" spc="-95" dirty="0"/>
              <a:t>typography </a:t>
            </a:r>
            <a:r>
              <a:rPr sz="4700" b="0" spc="-60" dirty="0">
                <a:solidFill>
                  <a:srgbClr val="010202"/>
                </a:solidFill>
                <a:latin typeface="Myriad Pro"/>
                <a:cs typeface="Myriad Pro"/>
              </a:rPr>
              <a:t>(official</a:t>
            </a:r>
            <a:r>
              <a:rPr sz="4700" b="0" spc="-15" dirty="0">
                <a:solidFill>
                  <a:srgbClr val="010202"/>
                </a:solidFill>
                <a:latin typeface="Myriad Pro"/>
                <a:cs typeface="Myriad Pro"/>
              </a:rPr>
              <a:t> </a:t>
            </a:r>
            <a:r>
              <a:rPr sz="4700" b="0" spc="-80" dirty="0">
                <a:solidFill>
                  <a:srgbClr val="010202"/>
                </a:solidFill>
                <a:latin typeface="Myriad Pro"/>
                <a:cs typeface="Myriad Pro"/>
              </a:rPr>
              <a:t>fonts)</a:t>
            </a:r>
            <a:endParaRPr sz="47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956" y="259295"/>
            <a:ext cx="9825355" cy="6872605"/>
          </a:xfrm>
          <a:custGeom>
            <a:avLst/>
            <a:gdLst/>
            <a:ahLst/>
            <a:cxnLst/>
            <a:rect l="l" t="t" r="r" b="b"/>
            <a:pathLst>
              <a:path w="9825355" h="6872605">
                <a:moveTo>
                  <a:pt x="0" y="6872528"/>
                </a:moveTo>
                <a:lnTo>
                  <a:pt x="9824999" y="6872528"/>
                </a:lnTo>
                <a:lnTo>
                  <a:pt x="9824999" y="0"/>
                </a:lnTo>
                <a:lnTo>
                  <a:pt x="0" y="0"/>
                </a:lnTo>
                <a:lnTo>
                  <a:pt x="0" y="6872528"/>
                </a:lnTo>
                <a:close/>
              </a:path>
            </a:pathLst>
          </a:custGeom>
          <a:solidFill>
            <a:srgbClr val="F375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952779" y="7314704"/>
            <a:ext cx="9043670" cy="271145"/>
          </a:xfrm>
          <a:custGeom>
            <a:avLst/>
            <a:gdLst/>
            <a:ahLst/>
            <a:cxnLst/>
            <a:rect l="l" t="t" r="r" b="b"/>
            <a:pathLst>
              <a:path w="9043670" h="271145">
                <a:moveTo>
                  <a:pt x="0" y="271068"/>
                </a:moveTo>
                <a:lnTo>
                  <a:pt x="9043441" y="271068"/>
                </a:lnTo>
                <a:lnTo>
                  <a:pt x="9043441" y="0"/>
                </a:lnTo>
                <a:lnTo>
                  <a:pt x="0" y="0"/>
                </a:lnTo>
                <a:lnTo>
                  <a:pt x="0" y="271068"/>
                </a:lnTo>
                <a:close/>
              </a:path>
            </a:pathLst>
          </a:custGeom>
          <a:solidFill>
            <a:srgbClr val="16839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198970" y="7314704"/>
            <a:ext cx="685800" cy="271145"/>
          </a:xfrm>
          <a:custGeom>
            <a:avLst/>
            <a:gdLst/>
            <a:ahLst/>
            <a:cxnLst/>
            <a:rect l="l" t="t" r="r" b="b"/>
            <a:pathLst>
              <a:path w="685800" h="271145">
                <a:moveTo>
                  <a:pt x="0" y="271068"/>
                </a:moveTo>
                <a:lnTo>
                  <a:pt x="685291" y="271068"/>
                </a:lnTo>
                <a:lnTo>
                  <a:pt x="685291" y="0"/>
                </a:lnTo>
                <a:lnTo>
                  <a:pt x="0" y="0"/>
                </a:lnTo>
                <a:lnTo>
                  <a:pt x="0" y="271068"/>
                </a:lnTo>
                <a:close/>
              </a:path>
            </a:pathLst>
          </a:custGeom>
          <a:solidFill>
            <a:srgbClr val="16839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84262" y="309168"/>
            <a:ext cx="68580" cy="7355205"/>
          </a:xfrm>
          <a:custGeom>
            <a:avLst/>
            <a:gdLst/>
            <a:ahLst/>
            <a:cxnLst/>
            <a:rect l="l" t="t" r="r" b="b"/>
            <a:pathLst>
              <a:path w="68580" h="7355205">
                <a:moveTo>
                  <a:pt x="0" y="7355078"/>
                </a:moveTo>
                <a:lnTo>
                  <a:pt x="68516" y="7355078"/>
                </a:lnTo>
                <a:lnTo>
                  <a:pt x="68516" y="0"/>
                </a:lnTo>
                <a:lnTo>
                  <a:pt x="0" y="0"/>
                </a:lnTo>
                <a:lnTo>
                  <a:pt x="0" y="73550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1124104" y="1623095"/>
            <a:ext cx="9055469" cy="969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400" b="1" spc="-10" dirty="0">
                <a:solidFill>
                  <a:srgbClr val="FFFFFF"/>
                </a:solidFill>
                <a:latin typeface="Calibri"/>
                <a:cs typeface="Calibri"/>
              </a:rPr>
              <a:t>SECONDARY</a:t>
            </a:r>
            <a:r>
              <a:rPr sz="4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400" b="1" spc="-10" dirty="0">
                <a:solidFill>
                  <a:srgbClr val="FFFFFF"/>
                </a:solidFill>
                <a:latin typeface="Calibri"/>
                <a:cs typeface="Calibri"/>
              </a:rPr>
              <a:t>FONT</a:t>
            </a:r>
            <a:endParaRPr sz="4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(Recommended use </a:t>
            </a:r>
            <a:r>
              <a:rPr sz="1900" spc="-5" dirty="0">
                <a:solidFill>
                  <a:srgbClr val="FFFFFF"/>
                </a:solidFill>
                <a:latin typeface="Calibri"/>
                <a:cs typeface="Calibri"/>
              </a:rPr>
              <a:t>for this </a:t>
            </a:r>
            <a:r>
              <a:rPr lang="en-US" sz="1900" spc="-10" dirty="0">
                <a:solidFill>
                  <a:srgbClr val="FFFFFF"/>
                </a:solidFill>
                <a:latin typeface="Calibri"/>
                <a:cs typeface="Calibri"/>
              </a:rPr>
              <a:t>warm and friendly 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font: </a:t>
            </a:r>
            <a:r>
              <a:rPr lang="en-US" sz="1900" spc="-10" dirty="0">
                <a:solidFill>
                  <a:srgbClr val="FFFFFF"/>
                </a:solidFill>
                <a:latin typeface="Calibri"/>
                <a:cs typeface="Calibri"/>
              </a:rPr>
              <a:t>Headers, signs, design elements, web</a:t>
            </a:r>
            <a:r>
              <a:rPr sz="1900" spc="-1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2259" y="6618712"/>
            <a:ext cx="462280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400" spc="-10" dirty="0">
                <a:solidFill>
                  <a:schemeClr val="bg1"/>
                </a:solidFill>
                <a:latin typeface="Calibri"/>
                <a:cs typeface="Calibri"/>
              </a:rPr>
              <a:t>24</a:t>
            </a:r>
            <a:endParaRPr sz="3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92565" y="687940"/>
            <a:ext cx="8122284" cy="723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700" spc="-95" dirty="0"/>
              <a:t>typography </a:t>
            </a:r>
            <a:r>
              <a:rPr sz="4700" b="0" spc="-60" dirty="0">
                <a:solidFill>
                  <a:srgbClr val="010202"/>
                </a:solidFill>
                <a:latin typeface="Myriad Pro"/>
                <a:cs typeface="Myriad Pro"/>
              </a:rPr>
              <a:t>(official</a:t>
            </a:r>
            <a:r>
              <a:rPr sz="4700" b="0" spc="-15" dirty="0">
                <a:solidFill>
                  <a:srgbClr val="010202"/>
                </a:solidFill>
                <a:latin typeface="Myriad Pro"/>
                <a:cs typeface="Myriad Pro"/>
              </a:rPr>
              <a:t> </a:t>
            </a:r>
            <a:r>
              <a:rPr sz="4700" b="0" spc="-80" dirty="0">
                <a:solidFill>
                  <a:srgbClr val="010202"/>
                </a:solidFill>
                <a:latin typeface="Myriad Pro"/>
                <a:cs typeface="Myriad Pro"/>
              </a:rPr>
              <a:t>fonts)</a:t>
            </a:r>
            <a:endParaRPr sz="4700" dirty="0">
              <a:latin typeface="Myriad Pro"/>
              <a:cs typeface="Myriad Pro"/>
            </a:endParaRPr>
          </a:p>
        </p:txBody>
      </p:sp>
      <p:sp>
        <p:nvSpPr>
          <p:cNvPr id="13" name="object 6"/>
          <p:cNvSpPr txBox="1"/>
          <p:nvPr/>
        </p:nvSpPr>
        <p:spPr>
          <a:xfrm>
            <a:off x="1124104" y="3019222"/>
            <a:ext cx="3891823" cy="1135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10" dirty="0">
                <a:solidFill>
                  <a:srgbClr val="010202"/>
                </a:solidFill>
                <a:latin typeface="Myriad Pro"/>
                <a:cs typeface="Myriad Pro"/>
              </a:rPr>
              <a:t>Myriad Pro</a:t>
            </a:r>
            <a:r>
              <a:rPr sz="2000" spc="-40" dirty="0">
                <a:solidFill>
                  <a:srgbClr val="010202"/>
                </a:solidFill>
                <a:latin typeface="Myriad Pro"/>
                <a:cs typeface="Myriad Pro"/>
              </a:rPr>
              <a:t> </a:t>
            </a:r>
            <a:r>
              <a:rPr sz="2000" spc="10" dirty="0">
                <a:solidFill>
                  <a:srgbClr val="010202"/>
                </a:solidFill>
                <a:latin typeface="Myriad Pro"/>
                <a:cs typeface="Myriad Pro"/>
              </a:rPr>
              <a:t>Regular</a:t>
            </a:r>
            <a:endParaRPr sz="2000" dirty="0">
              <a:latin typeface="Myriad Pro"/>
              <a:cs typeface="Myriad Pro"/>
            </a:endParaRPr>
          </a:p>
          <a:p>
            <a:pPr marL="12700">
              <a:lnSpc>
                <a:spcPts val="2090"/>
              </a:lnSpc>
            </a:pPr>
            <a:r>
              <a:rPr sz="1750" spc="15" dirty="0">
                <a:solidFill>
                  <a:srgbClr val="FFFFFF"/>
                </a:solidFill>
                <a:latin typeface="Myriad Pro"/>
                <a:cs typeface="Myriad Pro"/>
              </a:rPr>
              <a:t>ABCDEFGHIKLMNOPQRSTUVWXYZ</a:t>
            </a:r>
            <a:endParaRPr sz="1750" dirty="0">
              <a:latin typeface="Myriad Pro"/>
              <a:cs typeface="Myriad Pro"/>
            </a:endParaRPr>
          </a:p>
          <a:p>
            <a:pPr marL="12700" marR="494030">
              <a:lnSpc>
                <a:spcPct val="101499"/>
              </a:lnSpc>
            </a:pPr>
            <a:r>
              <a:rPr sz="1750" spc="10" dirty="0">
                <a:solidFill>
                  <a:srgbClr val="FFFFFF"/>
                </a:solidFill>
                <a:latin typeface="Myriad Pro"/>
                <a:cs typeface="Myriad Pro"/>
              </a:rPr>
              <a:t>abcdefghijklmnopqrstuvwxyz  0123456789</a:t>
            </a:r>
            <a:endParaRPr sz="1750" dirty="0">
              <a:latin typeface="Myriad Pro"/>
              <a:cs typeface="Myriad Pro"/>
            </a:endParaRPr>
          </a:p>
        </p:txBody>
      </p:sp>
      <p:sp>
        <p:nvSpPr>
          <p:cNvPr id="14" name="object 7"/>
          <p:cNvSpPr txBox="1"/>
          <p:nvPr/>
        </p:nvSpPr>
        <p:spPr>
          <a:xfrm>
            <a:off x="1124104" y="4513575"/>
            <a:ext cx="4038446" cy="1135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b="1" spc="15" dirty="0">
                <a:solidFill>
                  <a:srgbClr val="010202"/>
                </a:solidFill>
                <a:latin typeface="Myriad Pro"/>
                <a:cs typeface="Myriad Pro"/>
              </a:rPr>
              <a:t>Myriad Pro</a:t>
            </a:r>
            <a:r>
              <a:rPr sz="2000" b="1" spc="-105" dirty="0">
                <a:solidFill>
                  <a:srgbClr val="010202"/>
                </a:solidFill>
                <a:latin typeface="Myriad Pro"/>
                <a:cs typeface="Myriad Pro"/>
              </a:rPr>
              <a:t> </a:t>
            </a:r>
            <a:r>
              <a:rPr sz="2000" b="1" spc="15" dirty="0">
                <a:solidFill>
                  <a:srgbClr val="010202"/>
                </a:solidFill>
                <a:latin typeface="Myriad Pro"/>
                <a:cs typeface="Myriad Pro"/>
              </a:rPr>
              <a:t>Bold</a:t>
            </a:r>
            <a:endParaRPr sz="2000" dirty="0">
              <a:latin typeface="Myriad Pro"/>
              <a:cs typeface="Myriad Pro"/>
            </a:endParaRPr>
          </a:p>
          <a:p>
            <a:pPr marL="12700">
              <a:lnSpc>
                <a:spcPts val="2090"/>
              </a:lnSpc>
            </a:pPr>
            <a:r>
              <a:rPr sz="1750" b="1" spc="15" dirty="0">
                <a:solidFill>
                  <a:srgbClr val="FFFFFF"/>
                </a:solidFill>
                <a:latin typeface="Myriad Pro"/>
                <a:cs typeface="Myriad Pro"/>
              </a:rPr>
              <a:t>ABCDEFGHIKLMNOPQRSTUVWXYZ</a:t>
            </a:r>
            <a:endParaRPr sz="1750" dirty="0">
              <a:latin typeface="Myriad Pro"/>
              <a:cs typeface="Myriad Pro"/>
            </a:endParaRPr>
          </a:p>
          <a:p>
            <a:pPr marL="12700" marR="518795">
              <a:lnSpc>
                <a:spcPct val="101499"/>
              </a:lnSpc>
            </a:pPr>
            <a:r>
              <a:rPr sz="1750" b="1" spc="10" dirty="0">
                <a:solidFill>
                  <a:srgbClr val="FFFFFF"/>
                </a:solidFill>
                <a:latin typeface="Myriad Pro"/>
                <a:cs typeface="Myriad Pro"/>
              </a:rPr>
              <a:t>abcdefghijklmnopqrstuvwxyz  0123456789</a:t>
            </a:r>
            <a:endParaRPr sz="1750" dirty="0">
              <a:latin typeface="Myriad Pro"/>
              <a:cs typeface="Myriad Pro"/>
            </a:endParaRPr>
          </a:p>
        </p:txBody>
      </p:sp>
      <p:sp>
        <p:nvSpPr>
          <p:cNvPr id="15" name="object 8"/>
          <p:cNvSpPr txBox="1"/>
          <p:nvPr/>
        </p:nvSpPr>
        <p:spPr>
          <a:xfrm>
            <a:off x="1125107" y="5951117"/>
            <a:ext cx="4267046" cy="1135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i="1" spc="10" dirty="0">
                <a:solidFill>
                  <a:srgbClr val="010202"/>
                </a:solidFill>
                <a:latin typeface="Myriad Pro"/>
                <a:cs typeface="Myriad Pro"/>
              </a:rPr>
              <a:t>Myriad Pro</a:t>
            </a:r>
            <a:r>
              <a:rPr sz="2000" i="1" spc="-40" dirty="0">
                <a:solidFill>
                  <a:srgbClr val="010202"/>
                </a:solidFill>
                <a:latin typeface="Myriad Pro"/>
                <a:cs typeface="Myriad Pro"/>
              </a:rPr>
              <a:t> </a:t>
            </a:r>
            <a:r>
              <a:rPr sz="2000" i="1" spc="5" dirty="0">
                <a:solidFill>
                  <a:srgbClr val="010202"/>
                </a:solidFill>
                <a:latin typeface="Myriad Pro"/>
                <a:cs typeface="Myriad Pro"/>
              </a:rPr>
              <a:t>Italic</a:t>
            </a:r>
            <a:endParaRPr sz="2000" dirty="0">
              <a:latin typeface="Myriad Pro"/>
              <a:cs typeface="Myriad Pro"/>
            </a:endParaRPr>
          </a:p>
          <a:p>
            <a:pPr marL="12700">
              <a:lnSpc>
                <a:spcPts val="2090"/>
              </a:lnSpc>
            </a:pPr>
            <a:r>
              <a:rPr sz="1750" i="1" spc="15" dirty="0">
                <a:solidFill>
                  <a:srgbClr val="FFFFFF"/>
                </a:solidFill>
                <a:latin typeface="Myriad Pro"/>
                <a:cs typeface="Myriad Pro"/>
              </a:rPr>
              <a:t>ABCDEFGHIKLMNOPQRSTUVWXYZ</a:t>
            </a:r>
            <a:endParaRPr sz="1750" dirty="0">
              <a:latin typeface="Myriad Pro"/>
              <a:cs typeface="Myriad Pro"/>
            </a:endParaRPr>
          </a:p>
          <a:p>
            <a:pPr marL="12700" marR="484505">
              <a:lnSpc>
                <a:spcPct val="101499"/>
              </a:lnSpc>
            </a:pPr>
            <a:r>
              <a:rPr sz="1750" i="1" spc="10" dirty="0">
                <a:solidFill>
                  <a:srgbClr val="FFFFFF"/>
                </a:solidFill>
                <a:latin typeface="Myriad Pro"/>
                <a:cs typeface="Myriad Pro"/>
              </a:rPr>
              <a:t>abcdefghijklmnopqrstuvwxyz </a:t>
            </a:r>
            <a:r>
              <a:rPr sz="1750" i="1" dirty="0">
                <a:solidFill>
                  <a:srgbClr val="FFFFFF"/>
                </a:solidFill>
                <a:latin typeface="Myriad Pro"/>
                <a:cs typeface="Myriad Pro"/>
              </a:rPr>
              <a:t> </a:t>
            </a:r>
            <a:r>
              <a:rPr sz="1750" i="1" spc="10" dirty="0">
                <a:solidFill>
                  <a:srgbClr val="FFFFFF"/>
                </a:solidFill>
                <a:latin typeface="Myriad Pro"/>
                <a:cs typeface="Myriad Pro"/>
              </a:rPr>
              <a:t>0123456789</a:t>
            </a:r>
            <a:endParaRPr sz="1750" dirty="0">
              <a:latin typeface="Myriad Pro"/>
              <a:cs typeface="Myriad Pro"/>
            </a:endParaRPr>
          </a:p>
        </p:txBody>
      </p:sp>
      <p:sp>
        <p:nvSpPr>
          <p:cNvPr id="16" name="object 9"/>
          <p:cNvSpPr txBox="1"/>
          <p:nvPr/>
        </p:nvSpPr>
        <p:spPr>
          <a:xfrm>
            <a:off x="5964193" y="3019222"/>
            <a:ext cx="4124948" cy="1135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b="1" spc="15" dirty="0">
                <a:solidFill>
                  <a:srgbClr val="010202"/>
                </a:solidFill>
                <a:latin typeface="Myriad Pro Light"/>
                <a:cs typeface="Myriad Pro Light"/>
              </a:rPr>
              <a:t>Myriad </a:t>
            </a:r>
            <a:r>
              <a:rPr sz="2000" b="1" spc="10" dirty="0">
                <a:solidFill>
                  <a:srgbClr val="010202"/>
                </a:solidFill>
                <a:latin typeface="Myriad Pro Light"/>
                <a:cs typeface="Myriad Pro Light"/>
              </a:rPr>
              <a:t>Pro</a:t>
            </a:r>
            <a:r>
              <a:rPr sz="2000" b="1" spc="-90" dirty="0">
                <a:solidFill>
                  <a:srgbClr val="010202"/>
                </a:solidFill>
                <a:latin typeface="Myriad Pro Light"/>
                <a:cs typeface="Myriad Pro Light"/>
              </a:rPr>
              <a:t> </a:t>
            </a:r>
            <a:r>
              <a:rPr sz="2000" b="1" spc="15" dirty="0">
                <a:solidFill>
                  <a:srgbClr val="010202"/>
                </a:solidFill>
                <a:latin typeface="Myriad Pro Light"/>
                <a:cs typeface="Myriad Pro Light"/>
              </a:rPr>
              <a:t>Semibold</a:t>
            </a:r>
            <a:endParaRPr sz="2000" dirty="0">
              <a:latin typeface="Myriad Pro Light"/>
              <a:cs typeface="Myriad Pro Light"/>
            </a:endParaRPr>
          </a:p>
          <a:p>
            <a:pPr marL="12700">
              <a:lnSpc>
                <a:spcPts val="2090"/>
              </a:lnSpc>
            </a:pPr>
            <a:r>
              <a:rPr sz="1750" b="1" spc="15" dirty="0">
                <a:solidFill>
                  <a:srgbClr val="FFFFFF"/>
                </a:solidFill>
                <a:latin typeface="Myriad Pro Light"/>
                <a:cs typeface="Myriad Pro Light"/>
              </a:rPr>
              <a:t>ABCDEFGHIKLMNOPQRSTUVWXYZ</a:t>
            </a:r>
            <a:endParaRPr sz="1750" dirty="0">
              <a:latin typeface="Myriad Pro Light"/>
              <a:cs typeface="Myriad Pro Light"/>
            </a:endParaRPr>
          </a:p>
          <a:p>
            <a:pPr marL="12700" marR="507365">
              <a:lnSpc>
                <a:spcPct val="101499"/>
              </a:lnSpc>
            </a:pPr>
            <a:r>
              <a:rPr sz="1750" b="1" spc="10" dirty="0">
                <a:solidFill>
                  <a:srgbClr val="FFFFFF"/>
                </a:solidFill>
                <a:latin typeface="Myriad Pro Light"/>
                <a:cs typeface="Myriad Pro Light"/>
              </a:rPr>
              <a:t>abcdefghijklmnopqrstuvwxyz  0123456789</a:t>
            </a:r>
            <a:endParaRPr sz="1750" dirty="0">
              <a:latin typeface="Myriad Pro Light"/>
              <a:cs typeface="Myriad Pro Light"/>
            </a:endParaRPr>
          </a:p>
        </p:txBody>
      </p:sp>
      <p:sp>
        <p:nvSpPr>
          <p:cNvPr id="17" name="object 10"/>
          <p:cNvSpPr txBox="1"/>
          <p:nvPr/>
        </p:nvSpPr>
        <p:spPr>
          <a:xfrm>
            <a:off x="5957175" y="4513575"/>
            <a:ext cx="4584924" cy="11210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spc="10" dirty="0">
                <a:solidFill>
                  <a:srgbClr val="010202"/>
                </a:solidFill>
                <a:latin typeface="Myriad Pro Cond"/>
                <a:cs typeface="Myriad Pro Cond"/>
              </a:rPr>
              <a:t>Myriad Pro</a:t>
            </a:r>
            <a:r>
              <a:rPr sz="2000" spc="-100" dirty="0">
                <a:solidFill>
                  <a:srgbClr val="010202"/>
                </a:solidFill>
                <a:latin typeface="Myriad Pro Cond"/>
                <a:cs typeface="Myriad Pro Cond"/>
              </a:rPr>
              <a:t> </a:t>
            </a:r>
            <a:r>
              <a:rPr sz="2000" spc="10" dirty="0">
                <a:solidFill>
                  <a:srgbClr val="010202"/>
                </a:solidFill>
                <a:latin typeface="Myriad Pro Cond"/>
                <a:cs typeface="Myriad Pro Cond"/>
              </a:rPr>
              <a:t>Condensed</a:t>
            </a:r>
            <a:endParaRPr sz="2000" dirty="0">
              <a:latin typeface="Myriad Pro Cond"/>
              <a:cs typeface="Myriad Pro Cond"/>
            </a:endParaRPr>
          </a:p>
          <a:p>
            <a:pPr marL="12700">
              <a:lnSpc>
                <a:spcPts val="2090"/>
              </a:lnSpc>
            </a:pPr>
            <a:r>
              <a:rPr sz="1750" spc="10" dirty="0">
                <a:solidFill>
                  <a:srgbClr val="FFFFFF"/>
                </a:solidFill>
                <a:latin typeface="Myriad Pro Cond"/>
                <a:cs typeface="Myriad Pro Cond"/>
              </a:rPr>
              <a:t>ABCDEFGHIKLMNOPQRSTUVWXYZ</a:t>
            </a:r>
            <a:endParaRPr sz="1750" dirty="0">
              <a:latin typeface="Myriad Pro Cond"/>
              <a:cs typeface="Myriad Pro Cond"/>
            </a:endParaRPr>
          </a:p>
          <a:p>
            <a:pPr marL="12700" marR="300990">
              <a:lnSpc>
                <a:spcPct val="101499"/>
              </a:lnSpc>
            </a:pPr>
            <a:r>
              <a:rPr sz="1750" spc="5" dirty="0">
                <a:solidFill>
                  <a:srgbClr val="FFFFFF"/>
                </a:solidFill>
                <a:latin typeface="Myriad Pro Cond"/>
                <a:cs typeface="Myriad Pro Cond"/>
              </a:rPr>
              <a:t>abcdefghijklmnopqrstuvwxyz  </a:t>
            </a:r>
            <a:endParaRPr lang="en-US" sz="1750" spc="5" dirty="0">
              <a:solidFill>
                <a:srgbClr val="FFFFFF"/>
              </a:solidFill>
              <a:latin typeface="Myriad Pro Cond"/>
              <a:cs typeface="Myriad Pro Cond"/>
            </a:endParaRPr>
          </a:p>
          <a:p>
            <a:pPr marL="12700" marR="300990">
              <a:lnSpc>
                <a:spcPct val="101499"/>
              </a:lnSpc>
            </a:pPr>
            <a:r>
              <a:rPr sz="1750" spc="10" dirty="0">
                <a:solidFill>
                  <a:srgbClr val="FFFFFF"/>
                </a:solidFill>
                <a:latin typeface="Myriad Pro Cond"/>
                <a:cs typeface="Myriad Pro Cond"/>
              </a:rPr>
              <a:t>0123456789</a:t>
            </a:r>
            <a:endParaRPr sz="1750" dirty="0">
              <a:latin typeface="Myriad Pro Cond"/>
              <a:cs typeface="Myriad Pro Cond"/>
            </a:endParaRPr>
          </a:p>
        </p:txBody>
      </p:sp>
      <p:sp>
        <p:nvSpPr>
          <p:cNvPr id="18" name="object 11"/>
          <p:cNvSpPr txBox="1"/>
          <p:nvPr/>
        </p:nvSpPr>
        <p:spPr>
          <a:xfrm>
            <a:off x="5964193" y="5951117"/>
            <a:ext cx="3946061" cy="1135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90"/>
              </a:lnSpc>
            </a:pPr>
            <a:r>
              <a:rPr sz="2000" b="1" spc="10" dirty="0">
                <a:solidFill>
                  <a:srgbClr val="010202"/>
                </a:solidFill>
                <a:latin typeface="Myriad Pro Cond"/>
                <a:cs typeface="Myriad Pro Cond"/>
              </a:rPr>
              <a:t>Myriad Pro Bold</a:t>
            </a:r>
            <a:r>
              <a:rPr sz="2000" b="1" spc="-75" dirty="0">
                <a:solidFill>
                  <a:srgbClr val="010202"/>
                </a:solidFill>
                <a:latin typeface="Myriad Pro Cond"/>
                <a:cs typeface="Myriad Pro Cond"/>
              </a:rPr>
              <a:t> </a:t>
            </a:r>
            <a:r>
              <a:rPr sz="2000" b="1" spc="10" dirty="0">
                <a:solidFill>
                  <a:srgbClr val="010202"/>
                </a:solidFill>
                <a:latin typeface="Myriad Pro Cond"/>
                <a:cs typeface="Myriad Pro Cond"/>
              </a:rPr>
              <a:t>Condensed</a:t>
            </a:r>
            <a:endParaRPr sz="2000" dirty="0">
              <a:latin typeface="Myriad Pro Cond"/>
              <a:cs typeface="Myriad Pro Cond"/>
            </a:endParaRPr>
          </a:p>
          <a:p>
            <a:pPr marL="12700">
              <a:lnSpc>
                <a:spcPts val="2090"/>
              </a:lnSpc>
            </a:pPr>
            <a:r>
              <a:rPr sz="1750" b="1" spc="10" dirty="0">
                <a:solidFill>
                  <a:srgbClr val="FFFFFF"/>
                </a:solidFill>
                <a:latin typeface="Myriad Pro Cond"/>
                <a:cs typeface="Myriad Pro Cond"/>
              </a:rPr>
              <a:t>ABCDEFGHIKLMNOPQRSTUVWXYZ</a:t>
            </a:r>
            <a:endParaRPr sz="1750" dirty="0">
              <a:latin typeface="Myriad Pro Cond"/>
              <a:cs typeface="Myriad Pro Cond"/>
            </a:endParaRPr>
          </a:p>
          <a:p>
            <a:pPr marL="12700" marR="240665">
              <a:lnSpc>
                <a:spcPct val="101499"/>
              </a:lnSpc>
            </a:pPr>
            <a:r>
              <a:rPr sz="1750" b="1" spc="5" dirty="0">
                <a:solidFill>
                  <a:srgbClr val="FFFFFF"/>
                </a:solidFill>
                <a:latin typeface="Myriad Pro Cond"/>
                <a:cs typeface="Myriad Pro Cond"/>
              </a:rPr>
              <a:t>abcdefghijklmnopqrstuvwxyz  </a:t>
            </a:r>
            <a:r>
              <a:rPr sz="1750" b="1" spc="10" dirty="0">
                <a:solidFill>
                  <a:srgbClr val="FFFFFF"/>
                </a:solidFill>
                <a:latin typeface="Myriad Pro Cond"/>
                <a:cs typeface="Myriad Pro Cond"/>
              </a:rPr>
              <a:t>0123456789</a:t>
            </a:r>
            <a:endParaRPr sz="1750" dirty="0">
              <a:latin typeface="Myriad Pro Cond"/>
              <a:cs typeface="Myriad Pro Cond"/>
            </a:endParaRPr>
          </a:p>
        </p:txBody>
      </p:sp>
    </p:spTree>
    <p:extLst>
      <p:ext uri="{BB962C8B-B14F-4D97-AF65-F5344CB8AC3E}">
        <p14:creationId xmlns:p14="http://schemas.microsoft.com/office/powerpoint/2010/main" val="1705203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5645" y="6172415"/>
            <a:ext cx="882015" cy="598241"/>
          </a:xfrm>
          <a:prstGeom prst="rect">
            <a:avLst/>
          </a:prstGeom>
          <a:solidFill>
            <a:srgbClr val="168390"/>
          </a:solidFill>
        </p:spPr>
        <p:txBody>
          <a:bodyPr vert="horz" wrap="square" lIns="0" tIns="127635" rIns="0" bIns="0" rtlCol="0">
            <a:spAutoFit/>
          </a:bodyPr>
          <a:lstStyle/>
          <a:p>
            <a:pPr marL="279400">
              <a:lnSpc>
                <a:spcPct val="100000"/>
              </a:lnSpc>
              <a:spcBef>
                <a:spcPts val="1005"/>
              </a:spcBef>
            </a:pPr>
            <a:r>
              <a:rPr lang="en-US" sz="3050" spc="60" dirty="0">
                <a:solidFill>
                  <a:srgbClr val="D1D3D4"/>
                </a:solidFill>
                <a:latin typeface="Calibri"/>
                <a:cs typeface="Calibri"/>
              </a:rPr>
              <a:t>25</a:t>
            </a:r>
            <a:endParaRPr sz="305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6652" y="742950"/>
            <a:ext cx="7924800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spc="20" dirty="0">
                <a:solidFill>
                  <a:schemeClr val="bg1"/>
                </a:solidFill>
              </a:rPr>
              <a:t>stationary</a:t>
            </a:r>
            <a:endParaRPr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10741" y="1889208"/>
            <a:ext cx="336677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5400" spc="95" dirty="0">
                <a:solidFill>
                  <a:srgbClr val="168390"/>
                </a:solidFill>
              </a:rPr>
              <a:t>banners</a:t>
            </a:r>
            <a:endParaRPr sz="5400" dirty="0"/>
          </a:p>
        </p:txBody>
      </p:sp>
      <p:sp>
        <p:nvSpPr>
          <p:cNvPr id="4" name="object 4"/>
          <p:cNvSpPr/>
          <p:nvPr/>
        </p:nvSpPr>
        <p:spPr>
          <a:xfrm>
            <a:off x="9140190" y="7044056"/>
            <a:ext cx="1032510" cy="842644"/>
          </a:xfrm>
          <a:custGeom>
            <a:avLst/>
            <a:gdLst/>
            <a:ahLst/>
            <a:cxnLst/>
            <a:rect l="l" t="t" r="r" b="b"/>
            <a:pathLst>
              <a:path w="1032509" h="842645">
                <a:moveTo>
                  <a:pt x="0" y="842619"/>
                </a:moveTo>
                <a:lnTo>
                  <a:pt x="1032332" y="842619"/>
                </a:lnTo>
                <a:lnTo>
                  <a:pt x="1032332" y="0"/>
                </a:lnTo>
                <a:lnTo>
                  <a:pt x="0" y="0"/>
                </a:lnTo>
                <a:lnTo>
                  <a:pt x="0" y="842619"/>
                </a:lnTo>
                <a:close/>
              </a:path>
            </a:pathLst>
          </a:custGeom>
          <a:solidFill>
            <a:srgbClr val="16839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453038" y="7212330"/>
            <a:ext cx="448945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100" spc="125" dirty="0">
                <a:solidFill>
                  <a:srgbClr val="D1D3D4"/>
                </a:solidFill>
                <a:latin typeface="Calibri"/>
                <a:cs typeface="Calibri"/>
              </a:rPr>
              <a:t>26</a:t>
            </a:r>
            <a:endParaRPr sz="31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5737" y="511822"/>
            <a:ext cx="4624303" cy="65803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Rectangle 6"/>
          <p:cNvSpPr/>
          <p:nvPr/>
        </p:nvSpPr>
        <p:spPr>
          <a:xfrm>
            <a:off x="5822570" y="2842042"/>
            <a:ext cx="43431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pc="35" dirty="0">
                <a:latin typeface="Calibri" panose="020F0502020204030204" pitchFamily="34" charset="0"/>
                <a:cs typeface="Calibri"/>
              </a:rPr>
              <a:t>In </a:t>
            </a:r>
            <a:r>
              <a:rPr lang="en-US" sz="3200" spc="45" dirty="0">
                <a:latin typeface="Calibri" panose="020F0502020204030204" pitchFamily="34" charset="0"/>
                <a:cs typeface="Calibri"/>
              </a:rPr>
              <a:t>an </a:t>
            </a:r>
            <a:r>
              <a:rPr lang="en-US" sz="3200" spc="40" dirty="0">
                <a:latin typeface="Calibri" panose="020F0502020204030204" pitchFamily="34" charset="0"/>
                <a:cs typeface="Calibri"/>
              </a:rPr>
              <a:t>eﬀort to help </a:t>
            </a:r>
            <a:r>
              <a:rPr lang="en-US" sz="3200" spc="35" dirty="0">
                <a:latin typeface="Calibri" panose="020F0502020204030204" pitchFamily="34" charset="0"/>
                <a:cs typeface="Calibri"/>
              </a:rPr>
              <a:t>bring </a:t>
            </a:r>
            <a:r>
              <a:rPr lang="en-US" sz="3200" spc="40" dirty="0">
                <a:latin typeface="Calibri" panose="020F0502020204030204" pitchFamily="34" charset="0"/>
                <a:cs typeface="Calibri"/>
              </a:rPr>
              <a:t>focus to</a:t>
            </a:r>
            <a:r>
              <a:rPr lang="en-US" sz="3200" spc="-155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3200" spc="40" dirty="0">
                <a:latin typeface="Calibri" panose="020F0502020204030204" pitchFamily="34" charset="0"/>
                <a:cs typeface="Calibri"/>
              </a:rPr>
              <a:t>our brand, </a:t>
            </a:r>
            <a:r>
              <a:rPr lang="en-US" sz="3200" spc="55" dirty="0">
                <a:latin typeface="Calibri" panose="020F0502020204030204" pitchFamily="34" charset="0"/>
                <a:cs typeface="Calibri"/>
              </a:rPr>
              <a:t>we </a:t>
            </a:r>
            <a:r>
              <a:rPr lang="en-US" sz="3200" spc="30" dirty="0">
                <a:latin typeface="Calibri" panose="020F0502020204030204" pitchFamily="34" charset="0"/>
                <a:cs typeface="Calibri"/>
              </a:rPr>
              <a:t>will </a:t>
            </a:r>
            <a:r>
              <a:rPr lang="en-US" sz="3200" spc="45" dirty="0">
                <a:latin typeface="Calibri" panose="020F0502020204030204" pitchFamily="34" charset="0"/>
                <a:cs typeface="Calibri"/>
              </a:rPr>
              <a:t>no </a:t>
            </a:r>
            <a:r>
              <a:rPr lang="en-US" sz="3200" spc="40" dirty="0">
                <a:latin typeface="Calibri" panose="020F0502020204030204" pitchFamily="34" charset="0"/>
                <a:cs typeface="Calibri"/>
              </a:rPr>
              <a:t>longer </a:t>
            </a:r>
            <a:r>
              <a:rPr lang="en-US" sz="3200" spc="35" dirty="0">
                <a:latin typeface="Calibri" panose="020F0502020204030204" pitchFamily="34" charset="0"/>
                <a:cs typeface="Calibri"/>
              </a:rPr>
              <a:t>display </a:t>
            </a:r>
            <a:r>
              <a:rPr lang="en-US" sz="3200" spc="40" dirty="0">
                <a:latin typeface="Calibri" panose="020F0502020204030204" pitchFamily="34" charset="0"/>
                <a:cs typeface="Calibri"/>
              </a:rPr>
              <a:t>mul</a:t>
            </a:r>
            <a:r>
              <a:rPr lang="en-US" sz="3200" spc="30" dirty="0">
                <a:latin typeface="Calibri" panose="020F0502020204030204" pitchFamily="34" charset="0"/>
                <a:cs typeface="Calibri"/>
              </a:rPr>
              <a:t>tiple, </a:t>
            </a:r>
            <a:r>
              <a:rPr lang="en-US" sz="3200" spc="40" dirty="0">
                <a:latin typeface="Calibri" panose="020F0502020204030204" pitchFamily="34" charset="0"/>
                <a:cs typeface="Calibri"/>
              </a:rPr>
              <a:t>competing banners </a:t>
            </a:r>
            <a:r>
              <a:rPr lang="en-US" sz="3200" spc="30" dirty="0">
                <a:latin typeface="Calibri" panose="020F0502020204030204" pitchFamily="34" charset="0"/>
                <a:cs typeface="Calibri"/>
              </a:rPr>
              <a:t>in </a:t>
            </a:r>
            <a:r>
              <a:rPr lang="en-US" sz="3200" spc="40" dirty="0">
                <a:latin typeface="Calibri" panose="020F0502020204030204" pitchFamily="34" charset="0"/>
                <a:cs typeface="Calibri"/>
              </a:rPr>
              <a:t>the</a:t>
            </a:r>
            <a:r>
              <a:rPr lang="en-US" sz="3200" spc="-65" dirty="0">
                <a:latin typeface="Calibri" panose="020F0502020204030204" pitchFamily="34" charset="0"/>
                <a:cs typeface="Calibri"/>
              </a:rPr>
              <a:t> </a:t>
            </a:r>
            <a:r>
              <a:rPr lang="en-US" sz="3200" spc="50" dirty="0">
                <a:latin typeface="Calibri" panose="020F0502020204030204" pitchFamily="34" charset="0"/>
                <a:cs typeface="Calibri"/>
              </a:rPr>
              <a:t>same </a:t>
            </a:r>
            <a:r>
              <a:rPr lang="en-US" sz="3200" spc="35" dirty="0">
                <a:latin typeface="Calibri" panose="020F0502020204030204" pitchFamily="34" charset="0"/>
                <a:cs typeface="Calibri"/>
              </a:rPr>
              <a:t>area.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5462" y="503220"/>
            <a:ext cx="9523730" cy="6785609"/>
          </a:xfrm>
          <a:custGeom>
            <a:avLst/>
            <a:gdLst/>
            <a:ahLst/>
            <a:cxnLst/>
            <a:rect l="l" t="t" r="r" b="b"/>
            <a:pathLst>
              <a:path w="9523730" h="6785609">
                <a:moveTo>
                  <a:pt x="0" y="6785330"/>
                </a:moveTo>
                <a:lnTo>
                  <a:pt x="9523425" y="6785330"/>
                </a:lnTo>
                <a:lnTo>
                  <a:pt x="9523425" y="0"/>
                </a:lnTo>
                <a:lnTo>
                  <a:pt x="0" y="0"/>
                </a:lnTo>
                <a:lnTo>
                  <a:pt x="0" y="6785330"/>
                </a:lnTo>
                <a:close/>
              </a:path>
            </a:pathLst>
          </a:custGeom>
          <a:solidFill>
            <a:srgbClr val="16839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271447" y="6313027"/>
            <a:ext cx="8627745" cy="755650"/>
          </a:xfrm>
          <a:custGeom>
            <a:avLst/>
            <a:gdLst/>
            <a:ahLst/>
            <a:cxnLst/>
            <a:rect l="l" t="t" r="r" b="b"/>
            <a:pathLst>
              <a:path w="8627745" h="755650">
                <a:moveTo>
                  <a:pt x="0" y="755357"/>
                </a:moveTo>
                <a:lnTo>
                  <a:pt x="8627148" y="755357"/>
                </a:lnTo>
                <a:lnTo>
                  <a:pt x="8627148" y="0"/>
                </a:lnTo>
                <a:lnTo>
                  <a:pt x="0" y="0"/>
                </a:lnTo>
                <a:lnTo>
                  <a:pt x="0" y="755357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pPr algn="ctr"/>
            <a:r>
              <a:rPr lang="en-US" sz="3600" spc="-5" dirty="0">
                <a:solidFill>
                  <a:srgbClr val="D1D3D4"/>
                </a:solidFill>
                <a:cs typeface="Calibri"/>
              </a:rPr>
              <a:t>Let the logo shine by keeping it</a:t>
            </a:r>
            <a:r>
              <a:rPr lang="en-US" sz="3600" spc="190" dirty="0">
                <a:solidFill>
                  <a:srgbClr val="D1D3D4"/>
                </a:solidFill>
                <a:cs typeface="Calibri"/>
              </a:rPr>
              <a:t> </a:t>
            </a:r>
            <a:r>
              <a:rPr lang="en-US" sz="3600" spc="-5" dirty="0">
                <a:solidFill>
                  <a:srgbClr val="D1D3D4"/>
                </a:solidFill>
                <a:cs typeface="Calibri"/>
              </a:rPr>
              <a:t>simple.</a:t>
            </a:r>
            <a:endParaRPr sz="3600" dirty="0"/>
          </a:p>
        </p:txBody>
      </p:sp>
      <p:sp>
        <p:nvSpPr>
          <p:cNvPr id="5" name="object 5"/>
          <p:cNvSpPr/>
          <p:nvPr/>
        </p:nvSpPr>
        <p:spPr>
          <a:xfrm>
            <a:off x="1271701" y="7057364"/>
            <a:ext cx="8627745" cy="253365"/>
          </a:xfrm>
          <a:custGeom>
            <a:avLst/>
            <a:gdLst/>
            <a:ahLst/>
            <a:cxnLst/>
            <a:rect l="l" t="t" r="r" b="b"/>
            <a:pathLst>
              <a:path w="8627745" h="253365">
                <a:moveTo>
                  <a:pt x="0" y="252780"/>
                </a:moveTo>
                <a:lnTo>
                  <a:pt x="8627186" y="252780"/>
                </a:lnTo>
                <a:lnTo>
                  <a:pt x="8627186" y="0"/>
                </a:lnTo>
                <a:lnTo>
                  <a:pt x="0" y="0"/>
                </a:lnTo>
                <a:lnTo>
                  <a:pt x="0" y="252780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452061" y="6825828"/>
            <a:ext cx="557536" cy="4847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150" spc="65" dirty="0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lang="en-US" sz="3150" spc="5" dirty="0">
                <a:solidFill>
                  <a:schemeClr val="bg1"/>
                </a:solidFill>
                <a:latin typeface="Calibri"/>
                <a:cs typeface="Calibri"/>
              </a:rPr>
              <a:t>7</a:t>
            </a:r>
            <a:endParaRPr sz="315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34677" y="758611"/>
            <a:ext cx="7214234" cy="7463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15" dirty="0">
                <a:solidFill>
                  <a:schemeClr val="bg1"/>
                </a:solidFill>
              </a:rPr>
              <a:t>promotional</a:t>
            </a:r>
            <a:r>
              <a:rPr spc="-60" dirty="0">
                <a:solidFill>
                  <a:schemeClr val="bg1"/>
                </a:solidFill>
              </a:rPr>
              <a:t> </a:t>
            </a:r>
            <a:r>
              <a:rPr b="0" spc="15" dirty="0">
                <a:solidFill>
                  <a:schemeClr val="bg1"/>
                </a:solidFill>
                <a:latin typeface="Myriad Pro"/>
                <a:cs typeface="Myriad Pro"/>
              </a:rPr>
              <a:t>items</a:t>
            </a:r>
          </a:p>
        </p:txBody>
      </p:sp>
      <p:sp>
        <p:nvSpPr>
          <p:cNvPr id="9" name="object 9"/>
          <p:cNvSpPr/>
          <p:nvPr/>
        </p:nvSpPr>
        <p:spPr>
          <a:xfrm>
            <a:off x="2845124" y="1488674"/>
            <a:ext cx="7857622" cy="52021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1271447" y="1705753"/>
            <a:ext cx="3185455" cy="2190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703653" y="3644069"/>
            <a:ext cx="2654546" cy="24868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6511" y="522262"/>
            <a:ext cx="9414510" cy="6642734"/>
          </a:xfrm>
          <a:custGeom>
            <a:avLst/>
            <a:gdLst/>
            <a:ahLst/>
            <a:cxnLst/>
            <a:rect l="l" t="t" r="r" b="b"/>
            <a:pathLst>
              <a:path w="9414510" h="6642734">
                <a:moveTo>
                  <a:pt x="0" y="6642684"/>
                </a:moveTo>
                <a:lnTo>
                  <a:pt x="9414179" y="6642684"/>
                </a:lnTo>
                <a:lnTo>
                  <a:pt x="9414179" y="0"/>
                </a:lnTo>
                <a:lnTo>
                  <a:pt x="0" y="0"/>
                </a:lnTo>
                <a:lnTo>
                  <a:pt x="0" y="6642684"/>
                </a:lnTo>
                <a:close/>
              </a:path>
            </a:pathLst>
          </a:custGeom>
          <a:solidFill>
            <a:srgbClr val="16839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446511" y="6180074"/>
            <a:ext cx="8528685" cy="739775"/>
          </a:xfrm>
          <a:custGeom>
            <a:avLst/>
            <a:gdLst/>
            <a:ahLst/>
            <a:cxnLst/>
            <a:rect l="l" t="t" r="r" b="b"/>
            <a:pathLst>
              <a:path w="8528685" h="739775">
                <a:moveTo>
                  <a:pt x="0" y="739482"/>
                </a:moveTo>
                <a:lnTo>
                  <a:pt x="8528177" y="739482"/>
                </a:lnTo>
                <a:lnTo>
                  <a:pt x="8528177" y="0"/>
                </a:lnTo>
                <a:lnTo>
                  <a:pt x="0" y="0"/>
                </a:lnTo>
                <a:lnTo>
                  <a:pt x="0" y="739482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46511" y="6917347"/>
            <a:ext cx="8528685" cy="247650"/>
          </a:xfrm>
          <a:custGeom>
            <a:avLst/>
            <a:gdLst/>
            <a:ahLst/>
            <a:cxnLst/>
            <a:rect l="l" t="t" r="r" b="b"/>
            <a:pathLst>
              <a:path w="8528685" h="247650">
                <a:moveTo>
                  <a:pt x="0" y="247459"/>
                </a:moveTo>
                <a:lnTo>
                  <a:pt x="8528202" y="247459"/>
                </a:lnTo>
                <a:lnTo>
                  <a:pt x="8528202" y="0"/>
                </a:lnTo>
                <a:lnTo>
                  <a:pt x="0" y="0"/>
                </a:lnTo>
                <a:lnTo>
                  <a:pt x="0" y="247459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9274609" y="6632709"/>
            <a:ext cx="443865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100" spc="70" dirty="0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lang="en-US" sz="3100" spc="70" dirty="0">
                <a:solidFill>
                  <a:schemeClr val="bg1"/>
                </a:solidFill>
                <a:latin typeface="Calibri"/>
                <a:cs typeface="Calibri"/>
              </a:rPr>
              <a:t>8</a:t>
            </a:r>
            <a:endParaRPr sz="31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31757" y="682694"/>
            <a:ext cx="8074025" cy="730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4750" spc="35" dirty="0">
                <a:solidFill>
                  <a:schemeClr val="bg1"/>
                </a:solidFill>
              </a:rPr>
              <a:t>apparel</a:t>
            </a:r>
            <a:endParaRPr sz="4750" dirty="0">
              <a:solidFill>
                <a:schemeClr val="bg1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00745" y="2727383"/>
            <a:ext cx="4279345" cy="34234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806333" y="2771173"/>
            <a:ext cx="4279348" cy="34234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2479988" y="2749273"/>
            <a:ext cx="4279358" cy="34234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189411" y="2727380"/>
            <a:ext cx="4279358" cy="342348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TextBox 11"/>
          <p:cNvSpPr txBox="1"/>
          <p:nvPr/>
        </p:nvSpPr>
        <p:spPr>
          <a:xfrm>
            <a:off x="590550" y="1267412"/>
            <a:ext cx="655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15" dirty="0">
                <a:solidFill>
                  <a:schemeClr val="bg1"/>
                </a:solidFill>
                <a:latin typeface="Myriad Pro"/>
                <a:cs typeface="Calibri"/>
              </a:rPr>
              <a:t>Unoﬃcial </a:t>
            </a:r>
            <a:r>
              <a:rPr lang="en-US" sz="3200" spc="10" dirty="0">
                <a:solidFill>
                  <a:schemeClr val="bg1"/>
                </a:solidFill>
                <a:latin typeface="Myriad Pro"/>
                <a:cs typeface="Calibri"/>
              </a:rPr>
              <a:t>colors </a:t>
            </a:r>
            <a:r>
              <a:rPr lang="en-US" sz="3200" spc="15" dirty="0">
                <a:solidFill>
                  <a:schemeClr val="bg1"/>
                </a:solidFill>
                <a:latin typeface="Myriad Pro"/>
                <a:cs typeface="Calibri"/>
              </a:rPr>
              <a:t>should not be used </a:t>
            </a:r>
            <a:r>
              <a:rPr lang="en-US" sz="3200" spc="10" dirty="0">
                <a:solidFill>
                  <a:schemeClr val="bg1"/>
                </a:solidFill>
                <a:latin typeface="Myriad Pro"/>
                <a:cs typeface="Calibri"/>
              </a:rPr>
              <a:t>for apparel. </a:t>
            </a:r>
            <a:endParaRPr lang="en-US" sz="3200" dirty="0">
              <a:solidFill>
                <a:schemeClr val="bg1"/>
              </a:solidFill>
              <a:latin typeface="Myriad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logospike.com/wp-content/uploads/2016/03/Logo_Walmart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48" y="2571750"/>
            <a:ext cx="8036743" cy="1944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390183" y="4857750"/>
            <a:ext cx="5504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CC66"/>
                </a:solidFill>
                <a:latin typeface="Myriad Pro"/>
              </a:rPr>
              <a:t>Low Prices</a:t>
            </a:r>
          </a:p>
        </p:txBody>
      </p:sp>
    </p:spTree>
    <p:extLst>
      <p:ext uri="{BB962C8B-B14F-4D97-AF65-F5344CB8AC3E}">
        <p14:creationId xmlns:p14="http://schemas.microsoft.com/office/powerpoint/2010/main" val="219344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0238" y="584894"/>
            <a:ext cx="9582785" cy="6838315"/>
          </a:xfrm>
          <a:custGeom>
            <a:avLst/>
            <a:gdLst/>
            <a:ahLst/>
            <a:cxnLst/>
            <a:rect l="l" t="t" r="r" b="b"/>
            <a:pathLst>
              <a:path w="9582785" h="6838315">
                <a:moveTo>
                  <a:pt x="0" y="6838327"/>
                </a:moveTo>
                <a:lnTo>
                  <a:pt x="9582645" y="6838327"/>
                </a:lnTo>
                <a:lnTo>
                  <a:pt x="9582645" y="0"/>
                </a:lnTo>
                <a:lnTo>
                  <a:pt x="0" y="0"/>
                </a:lnTo>
                <a:lnTo>
                  <a:pt x="0" y="6838327"/>
                </a:lnTo>
                <a:close/>
              </a:path>
            </a:pathLst>
          </a:custGeom>
          <a:solidFill>
            <a:srgbClr val="16839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271937" y="6426286"/>
            <a:ext cx="8681085" cy="761365"/>
          </a:xfrm>
          <a:custGeom>
            <a:avLst/>
            <a:gdLst/>
            <a:ahLst/>
            <a:cxnLst/>
            <a:rect l="l" t="t" r="r" b="b"/>
            <a:pathLst>
              <a:path w="8681085" h="761364">
                <a:moveTo>
                  <a:pt x="0" y="761263"/>
                </a:moveTo>
                <a:lnTo>
                  <a:pt x="8680792" y="761263"/>
                </a:lnTo>
                <a:lnTo>
                  <a:pt x="8680792" y="0"/>
                </a:lnTo>
                <a:lnTo>
                  <a:pt x="0" y="0"/>
                </a:lnTo>
                <a:lnTo>
                  <a:pt x="0" y="761263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271938" y="7191779"/>
            <a:ext cx="8681085" cy="255270"/>
          </a:xfrm>
          <a:custGeom>
            <a:avLst/>
            <a:gdLst/>
            <a:ahLst/>
            <a:cxnLst/>
            <a:rect l="l" t="t" r="r" b="b"/>
            <a:pathLst>
              <a:path w="8681085" h="255270">
                <a:moveTo>
                  <a:pt x="0" y="254761"/>
                </a:moveTo>
                <a:lnTo>
                  <a:pt x="8680831" y="254761"/>
                </a:lnTo>
                <a:lnTo>
                  <a:pt x="8680831" y="0"/>
                </a:lnTo>
                <a:lnTo>
                  <a:pt x="0" y="0"/>
                </a:lnTo>
                <a:lnTo>
                  <a:pt x="0" y="254761"/>
                </a:lnTo>
                <a:close/>
              </a:path>
            </a:pathLst>
          </a:custGeom>
          <a:solidFill>
            <a:srgbClr val="D1D3D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423103" y="6932699"/>
            <a:ext cx="443865" cy="4847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150" spc="75" dirty="0">
                <a:solidFill>
                  <a:schemeClr val="bg1"/>
                </a:solidFill>
                <a:latin typeface="Calibri"/>
                <a:cs typeface="Calibri"/>
              </a:rPr>
              <a:t>2</a:t>
            </a:r>
            <a:r>
              <a:rPr lang="en-US" sz="3150" spc="15" dirty="0">
                <a:solidFill>
                  <a:schemeClr val="bg1"/>
                </a:solidFill>
                <a:latin typeface="Calibri"/>
                <a:cs typeface="Calibri"/>
              </a:rPr>
              <a:t>9</a:t>
            </a:r>
            <a:endParaRPr sz="315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21272" y="584894"/>
            <a:ext cx="7061834" cy="7540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00" spc="5" dirty="0">
                <a:solidFill>
                  <a:schemeClr val="bg1"/>
                </a:solidFill>
              </a:rPr>
              <a:t>apparel</a:t>
            </a:r>
            <a:r>
              <a:rPr sz="4900" spc="-55" dirty="0">
                <a:solidFill>
                  <a:schemeClr val="bg1"/>
                </a:solidFill>
              </a:rPr>
              <a:t> </a:t>
            </a:r>
            <a:r>
              <a:rPr sz="4900" b="0" spc="5" dirty="0">
                <a:solidFill>
                  <a:schemeClr val="bg1"/>
                </a:solidFill>
                <a:latin typeface="Myriad Pro"/>
                <a:cs typeface="Myriad Pro"/>
              </a:rPr>
              <a:t>continued</a:t>
            </a:r>
            <a:endParaRPr sz="49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66968" y="1923399"/>
            <a:ext cx="2793412" cy="24474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2277144" y="2126030"/>
            <a:ext cx="2793406" cy="24474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636016" y="3404179"/>
            <a:ext cx="2834084" cy="25752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103183" y="3532254"/>
            <a:ext cx="2793412" cy="24474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5017111" y="1999599"/>
            <a:ext cx="2224366" cy="28675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096960" y="3647414"/>
            <a:ext cx="2107279" cy="27166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6538679" y="2249834"/>
            <a:ext cx="2224366" cy="28675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6525259" y="3607491"/>
            <a:ext cx="2224354" cy="286756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 txBox="1"/>
          <p:nvPr/>
        </p:nvSpPr>
        <p:spPr>
          <a:xfrm>
            <a:off x="1707231" y="5908675"/>
            <a:ext cx="6908800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endParaRPr sz="9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5559" y="758634"/>
            <a:ext cx="9134591" cy="63305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333400" y="582790"/>
            <a:ext cx="775335" cy="6854825"/>
          </a:xfrm>
          <a:custGeom>
            <a:avLst/>
            <a:gdLst/>
            <a:ahLst/>
            <a:cxnLst/>
            <a:rect l="l" t="t" r="r" b="b"/>
            <a:pathLst>
              <a:path w="775335" h="6854825">
                <a:moveTo>
                  <a:pt x="0" y="6854240"/>
                </a:moveTo>
                <a:lnTo>
                  <a:pt x="775335" y="6854240"/>
                </a:lnTo>
                <a:lnTo>
                  <a:pt x="775335" y="0"/>
                </a:lnTo>
                <a:lnTo>
                  <a:pt x="0" y="0"/>
                </a:lnTo>
                <a:lnTo>
                  <a:pt x="0" y="6854240"/>
                </a:lnTo>
                <a:close/>
              </a:path>
            </a:pathLst>
          </a:custGeom>
          <a:solidFill>
            <a:srgbClr val="F375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04495" y="6406489"/>
            <a:ext cx="882015" cy="779145"/>
          </a:xfrm>
          <a:custGeom>
            <a:avLst/>
            <a:gdLst/>
            <a:ahLst/>
            <a:cxnLst/>
            <a:rect l="l" t="t" r="r" b="b"/>
            <a:pathLst>
              <a:path w="882015" h="779145">
                <a:moveTo>
                  <a:pt x="0" y="779043"/>
                </a:moveTo>
                <a:lnTo>
                  <a:pt x="881875" y="779043"/>
                </a:lnTo>
                <a:lnTo>
                  <a:pt x="881875" y="0"/>
                </a:lnTo>
                <a:lnTo>
                  <a:pt x="0" y="0"/>
                </a:lnTo>
                <a:lnTo>
                  <a:pt x="0" y="779043"/>
                </a:lnTo>
                <a:close/>
              </a:path>
            </a:pathLst>
          </a:custGeom>
          <a:solidFill>
            <a:srgbClr val="16839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555922" y="6538615"/>
            <a:ext cx="434340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50" spc="-15" dirty="0">
                <a:solidFill>
                  <a:srgbClr val="D1D3D4"/>
                </a:solidFill>
                <a:latin typeface="Calibri"/>
                <a:cs typeface="Calibri"/>
              </a:rPr>
              <a:t>30</a:t>
            </a:r>
            <a:endParaRPr sz="325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247939" y="971550"/>
            <a:ext cx="8053705" cy="8156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4400" spc="-500" dirty="0">
                <a:solidFill>
                  <a:srgbClr val="FFFFFF"/>
                </a:solidFill>
              </a:rPr>
              <a:t>COMMUNICATIONS</a:t>
            </a:r>
            <a:r>
              <a:rPr sz="5300" spc="-150" dirty="0">
                <a:solidFill>
                  <a:srgbClr val="FFFFFF"/>
                </a:solidFill>
              </a:rPr>
              <a:t> </a:t>
            </a:r>
            <a:r>
              <a:rPr sz="4400" b="0" spc="-520" dirty="0">
                <a:solidFill>
                  <a:schemeClr val="bg1"/>
                </a:solidFill>
                <a:latin typeface="Myriad Pro"/>
                <a:cs typeface="Myriad Pro"/>
              </a:rPr>
              <a:t>STANDARDS</a:t>
            </a:r>
            <a:endParaRPr sz="44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9037" y="836711"/>
            <a:ext cx="9323720" cy="66171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518172" y="5821451"/>
            <a:ext cx="9327515" cy="1623695"/>
          </a:xfrm>
          <a:custGeom>
            <a:avLst/>
            <a:gdLst/>
            <a:ahLst/>
            <a:cxnLst/>
            <a:rect l="l" t="t" r="r" b="b"/>
            <a:pathLst>
              <a:path w="9327515" h="1623695">
                <a:moveTo>
                  <a:pt x="9327324" y="1623263"/>
                </a:moveTo>
                <a:lnTo>
                  <a:pt x="0" y="1623263"/>
                </a:lnTo>
                <a:lnTo>
                  <a:pt x="0" y="0"/>
                </a:lnTo>
                <a:lnTo>
                  <a:pt x="9327324" y="0"/>
                </a:lnTo>
                <a:lnTo>
                  <a:pt x="9327324" y="162326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9145473" y="6309639"/>
            <a:ext cx="881380" cy="753745"/>
          </a:xfrm>
          <a:custGeom>
            <a:avLst/>
            <a:gdLst/>
            <a:ahLst/>
            <a:cxnLst/>
            <a:rect l="l" t="t" r="r" b="b"/>
            <a:pathLst>
              <a:path w="881379" h="753745">
                <a:moveTo>
                  <a:pt x="0" y="753389"/>
                </a:moveTo>
                <a:lnTo>
                  <a:pt x="881329" y="753389"/>
                </a:lnTo>
                <a:lnTo>
                  <a:pt x="881329" y="0"/>
                </a:lnTo>
                <a:lnTo>
                  <a:pt x="0" y="0"/>
                </a:lnTo>
                <a:lnTo>
                  <a:pt x="0" y="753389"/>
                </a:lnTo>
                <a:close/>
              </a:path>
            </a:pathLst>
          </a:custGeom>
          <a:solidFill>
            <a:srgbClr val="16839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281541" y="6436518"/>
            <a:ext cx="434340" cy="4847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150" spc="35" dirty="0">
                <a:solidFill>
                  <a:srgbClr val="D1D3D4"/>
                </a:solidFill>
                <a:latin typeface="Calibri"/>
                <a:cs typeface="Calibri"/>
              </a:rPr>
              <a:t>31</a:t>
            </a:r>
            <a:endParaRPr sz="315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 rot="660000">
            <a:off x="1511950" y="3306569"/>
            <a:ext cx="2046998" cy="587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625"/>
              </a:lnSpc>
            </a:pPr>
            <a:r>
              <a:rPr sz="4600" b="1" spc="-380" dirty="0">
                <a:solidFill>
                  <a:srgbClr val="323333"/>
                </a:solidFill>
                <a:latin typeface="Myriad Pro"/>
                <a:cs typeface="Myriad Pro"/>
              </a:rPr>
              <a:t>LOVING</a:t>
            </a:r>
            <a:endParaRPr sz="4600" dirty="0">
              <a:latin typeface="Myriad Pro"/>
              <a:cs typeface="Myriad Pro"/>
            </a:endParaRPr>
          </a:p>
        </p:txBody>
      </p:sp>
      <p:sp>
        <p:nvSpPr>
          <p:cNvPr id="7" name="object 7"/>
          <p:cNvSpPr txBox="1"/>
          <p:nvPr/>
        </p:nvSpPr>
        <p:spPr>
          <a:xfrm rot="660000">
            <a:off x="1176525" y="3963521"/>
            <a:ext cx="2182132" cy="185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0"/>
              </a:lnSpc>
            </a:pPr>
            <a:r>
              <a:rPr sz="2175" spc="-22" baseline="7662" dirty="0">
                <a:solidFill>
                  <a:srgbClr val="323333"/>
                </a:solidFill>
                <a:latin typeface="Calibri"/>
                <a:cs typeface="Calibri"/>
              </a:rPr>
              <a:t>Kind, </a:t>
            </a:r>
            <a:r>
              <a:rPr sz="2175" spc="-7" baseline="5747" dirty="0">
                <a:solidFill>
                  <a:srgbClr val="323333"/>
                </a:solidFill>
                <a:latin typeface="Calibri"/>
                <a:cs typeface="Calibri"/>
              </a:rPr>
              <a:t>Caring, </a:t>
            </a:r>
            <a:r>
              <a:rPr sz="2175" spc="-15" baseline="3831" dirty="0">
                <a:solidFill>
                  <a:srgbClr val="323333"/>
                </a:solidFill>
                <a:latin typeface="Calibri"/>
                <a:cs typeface="Calibri"/>
              </a:rPr>
              <a:t>Frie</a:t>
            </a:r>
            <a:r>
              <a:rPr sz="2175" spc="-15" baseline="1915" dirty="0">
                <a:solidFill>
                  <a:srgbClr val="323333"/>
                </a:solidFill>
                <a:latin typeface="Calibri"/>
                <a:cs typeface="Calibri"/>
              </a:rPr>
              <a:t>ndly,</a:t>
            </a:r>
            <a:r>
              <a:rPr sz="2175" spc="-150" baseline="1915" dirty="0">
                <a:solidFill>
                  <a:srgbClr val="32333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323333"/>
                </a:solidFill>
                <a:latin typeface="Calibri"/>
                <a:cs typeface="Calibri"/>
              </a:rPr>
              <a:t>Warm,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 rot="660000">
            <a:off x="1132989" y="4165664"/>
            <a:ext cx="2024001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75"/>
              </a:lnSpc>
            </a:pPr>
            <a:r>
              <a:rPr sz="2175" spc="-7" baseline="3831" dirty="0">
                <a:solidFill>
                  <a:srgbClr val="323333"/>
                </a:solidFill>
                <a:latin typeface="Calibri"/>
                <a:cs typeface="Calibri"/>
              </a:rPr>
              <a:t>Welcoming,</a:t>
            </a:r>
            <a:r>
              <a:rPr sz="2175" spc="-135" baseline="3831" dirty="0">
                <a:solidFill>
                  <a:srgbClr val="323333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323333"/>
                </a:solidFill>
                <a:latin typeface="Calibri"/>
                <a:cs typeface="Calibri"/>
              </a:rPr>
              <a:t>Approachable,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 rot="660000">
            <a:off x="1092326" y="4326925"/>
            <a:ext cx="1485452" cy="185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0"/>
              </a:lnSpc>
            </a:pPr>
            <a:r>
              <a:rPr sz="2175" spc="-7" baseline="7662" dirty="0">
                <a:solidFill>
                  <a:srgbClr val="323333"/>
                </a:solidFill>
                <a:latin typeface="Calibri"/>
                <a:cs typeface="Calibri"/>
              </a:rPr>
              <a:t>Inviting,</a:t>
            </a:r>
            <a:r>
              <a:rPr sz="2175" spc="-150" baseline="7662" dirty="0">
                <a:solidFill>
                  <a:srgbClr val="323333"/>
                </a:solidFill>
                <a:latin typeface="Calibri"/>
                <a:cs typeface="Calibri"/>
              </a:rPr>
              <a:t> </a:t>
            </a:r>
            <a:r>
              <a:rPr sz="2175" spc="-15" baseline="3831" dirty="0">
                <a:solidFill>
                  <a:srgbClr val="323333"/>
                </a:solidFill>
                <a:latin typeface="Calibri"/>
                <a:cs typeface="Calibri"/>
              </a:rPr>
              <a:t>Pe</a:t>
            </a:r>
            <a:r>
              <a:rPr sz="2175" spc="-15" baseline="1915" dirty="0">
                <a:solidFill>
                  <a:srgbClr val="323333"/>
                </a:solidFill>
                <a:latin typeface="Calibri"/>
                <a:cs typeface="Calibri"/>
              </a:rPr>
              <a:t>rsonabl</a:t>
            </a:r>
            <a:r>
              <a:rPr sz="1450" spc="-10" dirty="0">
                <a:solidFill>
                  <a:srgbClr val="323333"/>
                </a:solidFill>
                <a:latin typeface="Calibri"/>
                <a:cs typeface="Calibri"/>
              </a:rPr>
              <a:t>e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02198" y="3416468"/>
            <a:ext cx="2411095" cy="1279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4935"/>
              </a:lnSpc>
            </a:pPr>
            <a:r>
              <a:rPr sz="4350" b="1" spc="-355" dirty="0">
                <a:solidFill>
                  <a:srgbClr val="168390"/>
                </a:solidFill>
                <a:latin typeface="Myriad Pro"/>
                <a:cs typeface="Myriad Pro"/>
              </a:rPr>
              <a:t>HONEST</a:t>
            </a:r>
            <a:endParaRPr sz="4350" dirty="0">
              <a:latin typeface="Myriad Pro"/>
              <a:cs typeface="Myriad Pro"/>
            </a:endParaRPr>
          </a:p>
          <a:p>
            <a:pPr marL="12700">
              <a:lnSpc>
                <a:spcPts val="1455"/>
              </a:lnSpc>
            </a:pPr>
            <a:r>
              <a:rPr sz="1450" spc="-5" dirty="0">
                <a:solidFill>
                  <a:srgbClr val="168390"/>
                </a:solidFill>
                <a:latin typeface="Calibri"/>
                <a:cs typeface="Calibri"/>
              </a:rPr>
              <a:t>Transparent, Integrity,</a:t>
            </a:r>
            <a:r>
              <a:rPr sz="1450" spc="-65" dirty="0">
                <a:solidFill>
                  <a:srgbClr val="168390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168390"/>
                </a:solidFill>
                <a:latin typeface="Calibri"/>
                <a:cs typeface="Calibri"/>
              </a:rPr>
              <a:t>Genuine,</a:t>
            </a:r>
            <a:endParaRPr sz="14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50" spc="-5" dirty="0">
                <a:solidFill>
                  <a:srgbClr val="168390"/>
                </a:solidFill>
                <a:latin typeface="Calibri"/>
                <a:cs typeface="Calibri"/>
              </a:rPr>
              <a:t>Trustworthy,</a:t>
            </a:r>
            <a:r>
              <a:rPr sz="1450" spc="-70" dirty="0">
                <a:solidFill>
                  <a:srgbClr val="168390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168390"/>
                </a:solidFill>
                <a:latin typeface="Calibri"/>
                <a:cs typeface="Calibri"/>
              </a:rPr>
              <a:t>Truthful,</a:t>
            </a:r>
            <a:endParaRPr sz="145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50" spc="-10" dirty="0">
                <a:solidFill>
                  <a:srgbClr val="168390"/>
                </a:solidFill>
                <a:latin typeface="Calibri"/>
                <a:cs typeface="Calibri"/>
              </a:rPr>
              <a:t>No </a:t>
            </a:r>
            <a:r>
              <a:rPr sz="1450" spc="-5" dirty="0">
                <a:solidFill>
                  <a:srgbClr val="168390"/>
                </a:solidFill>
                <a:latin typeface="Calibri"/>
                <a:cs typeface="Calibri"/>
              </a:rPr>
              <a:t>Corrupt</a:t>
            </a:r>
            <a:r>
              <a:rPr sz="1450" spc="-85" dirty="0">
                <a:solidFill>
                  <a:srgbClr val="168390"/>
                </a:solidFill>
                <a:latin typeface="Calibri"/>
                <a:cs typeface="Calibri"/>
              </a:rPr>
              <a:t> </a:t>
            </a:r>
            <a:r>
              <a:rPr sz="1450" spc="-5" dirty="0">
                <a:solidFill>
                  <a:srgbClr val="168390"/>
                </a:solidFill>
                <a:latin typeface="Calibri"/>
                <a:cs typeface="Calibri"/>
              </a:rPr>
              <a:t>Communication</a:t>
            </a:r>
            <a:endParaRPr sz="145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 rot="20580000">
            <a:off x="6575254" y="2829636"/>
            <a:ext cx="2929373" cy="564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80"/>
              </a:lnSpc>
            </a:pPr>
            <a:r>
              <a:rPr sz="3900" b="1" spc="-350" dirty="0">
                <a:solidFill>
                  <a:schemeClr val="bg1"/>
                </a:solidFill>
                <a:latin typeface="Myriad Pro"/>
                <a:cs typeface="Myriad Pro"/>
              </a:rPr>
              <a:t>PRACTICAL</a:t>
            </a:r>
            <a:endParaRPr sz="39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13" name="object 13"/>
          <p:cNvSpPr txBox="1"/>
          <p:nvPr/>
        </p:nvSpPr>
        <p:spPr>
          <a:xfrm rot="20580000">
            <a:off x="6741287" y="3546223"/>
            <a:ext cx="1776274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30"/>
              </a:lnSpc>
            </a:pPr>
            <a:r>
              <a:rPr sz="1450" spc="-5" dirty="0">
                <a:solidFill>
                  <a:schemeClr val="bg1"/>
                </a:solidFill>
                <a:latin typeface="Calibri"/>
                <a:cs typeface="Calibri"/>
              </a:rPr>
              <a:t>Uncomplicated,</a:t>
            </a:r>
            <a:r>
              <a:rPr sz="1450" spc="-7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175" spc="-7" baseline="1915" dirty="0">
                <a:solidFill>
                  <a:schemeClr val="bg1"/>
                </a:solidFill>
                <a:latin typeface="Calibri"/>
                <a:cs typeface="Calibri"/>
              </a:rPr>
              <a:t>Simple,</a:t>
            </a:r>
            <a:endParaRPr sz="2175" baseline="1915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 rot="20580000">
            <a:off x="6796279" y="3686880"/>
            <a:ext cx="2255534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5"/>
              </a:lnSpc>
            </a:pPr>
            <a:r>
              <a:rPr sz="1450" spc="-5" dirty="0">
                <a:solidFill>
                  <a:schemeClr val="bg1"/>
                </a:solidFill>
                <a:latin typeface="Calibri"/>
                <a:cs typeface="Calibri"/>
              </a:rPr>
              <a:t>“How-to,</a:t>
            </a:r>
            <a:r>
              <a:rPr sz="2175" spc="-7" baseline="1915" dirty="0">
                <a:solidFill>
                  <a:schemeClr val="bg1"/>
                </a:solidFill>
                <a:latin typeface="Calibri"/>
                <a:cs typeface="Calibri"/>
              </a:rPr>
              <a:t>” Applicable,</a:t>
            </a:r>
            <a:r>
              <a:rPr sz="2175" spc="-104" baseline="191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175" spc="-15" baseline="3831" dirty="0">
                <a:solidFill>
                  <a:schemeClr val="bg1"/>
                </a:solidFill>
                <a:latin typeface="Calibri"/>
                <a:cs typeface="Calibri"/>
              </a:rPr>
              <a:t>Deﬁned</a:t>
            </a:r>
            <a:endParaRPr sz="2175" baseline="383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 rot="20580000">
            <a:off x="6859837" y="3889603"/>
            <a:ext cx="232199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45"/>
              </a:lnSpc>
            </a:pPr>
            <a:r>
              <a:rPr sz="1450" spc="-5" dirty="0">
                <a:solidFill>
                  <a:schemeClr val="bg1"/>
                </a:solidFill>
                <a:latin typeface="Calibri"/>
                <a:cs typeface="Calibri"/>
              </a:rPr>
              <a:t>Terms,</a:t>
            </a:r>
            <a:r>
              <a:rPr sz="1450" spc="-8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175" spc="-7" baseline="1915" dirty="0">
                <a:solidFill>
                  <a:schemeClr val="bg1"/>
                </a:solidFill>
                <a:latin typeface="Calibri"/>
                <a:cs typeface="Calibri"/>
              </a:rPr>
              <a:t>Understandable</a:t>
            </a:r>
            <a:r>
              <a:rPr sz="2175" spc="-7" baseline="3831" dirty="0">
                <a:solidFill>
                  <a:schemeClr val="bg1"/>
                </a:solidFill>
                <a:latin typeface="Calibri"/>
                <a:cs typeface="Calibri"/>
              </a:rPr>
              <a:t>,Useful,</a:t>
            </a:r>
            <a:endParaRPr sz="2175" baseline="383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 rot="20580000">
            <a:off x="6946199" y="4263034"/>
            <a:ext cx="1253311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20"/>
              </a:lnSpc>
            </a:pPr>
            <a:r>
              <a:rPr sz="1450" spc="-5" dirty="0">
                <a:solidFill>
                  <a:schemeClr val="bg1"/>
                </a:solidFill>
                <a:latin typeface="Calibri"/>
                <a:cs typeface="Calibri"/>
              </a:rPr>
              <a:t>Accessible,</a:t>
            </a:r>
            <a:r>
              <a:rPr sz="1450" spc="-75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2175" spc="-7" baseline="1915" dirty="0">
                <a:solidFill>
                  <a:schemeClr val="bg1"/>
                </a:solidFill>
                <a:latin typeface="Calibri"/>
                <a:cs typeface="Calibri"/>
              </a:rPr>
              <a:t>Clear</a:t>
            </a:r>
            <a:endParaRPr sz="2175" baseline="1915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63059" y="6277078"/>
            <a:ext cx="810831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400" b="1" spc="-10" dirty="0">
                <a:solidFill>
                  <a:srgbClr val="FFFFFF"/>
                </a:solidFill>
                <a:latin typeface="Myriad Pro"/>
                <a:cs typeface="Calibri"/>
              </a:rPr>
              <a:t>The words above express </a:t>
            </a:r>
            <a:r>
              <a:rPr lang="en-US" sz="2400" b="1" spc="-10" dirty="0">
                <a:solidFill>
                  <a:srgbClr val="FFFFFF"/>
                </a:solidFill>
                <a:latin typeface="Myriad Pro"/>
                <a:cs typeface="Calibri"/>
              </a:rPr>
              <a:t>the</a:t>
            </a:r>
            <a:r>
              <a:rPr sz="2400" b="1" spc="-10" dirty="0">
                <a:solidFill>
                  <a:srgbClr val="FFFFFF"/>
                </a:solidFill>
                <a:latin typeface="Myriad Pro"/>
                <a:cs typeface="Calibri"/>
              </a:rPr>
              <a:t> </a:t>
            </a:r>
            <a:r>
              <a:rPr sz="2400" b="1" spc="-10" dirty="0">
                <a:solidFill>
                  <a:srgbClr val="168390"/>
                </a:solidFill>
                <a:latin typeface="Myriad Pro"/>
                <a:cs typeface="Calibri"/>
              </a:rPr>
              <a:t>VOICE</a:t>
            </a:r>
            <a:r>
              <a:rPr sz="2400" b="1" spc="-10" dirty="0">
                <a:solidFill>
                  <a:srgbClr val="FFFFFF"/>
                </a:solidFill>
                <a:latin typeface="Myriad Pro"/>
                <a:cs typeface="Calibri"/>
              </a:rPr>
              <a:t> </a:t>
            </a:r>
            <a:r>
              <a:rPr sz="2400" b="1" spc="-15" dirty="0">
                <a:solidFill>
                  <a:srgbClr val="FFFFFF"/>
                </a:solidFill>
                <a:latin typeface="Myriad Pro"/>
                <a:cs typeface="Calibri"/>
              </a:rPr>
              <a:t>AND </a:t>
            </a:r>
            <a:r>
              <a:rPr sz="2400" b="1" spc="-10" dirty="0">
                <a:solidFill>
                  <a:srgbClr val="F37524"/>
                </a:solidFill>
                <a:latin typeface="Myriad Pro"/>
                <a:cs typeface="Calibri"/>
              </a:rPr>
              <a:t>TONE</a:t>
            </a:r>
            <a:r>
              <a:rPr lang="en-US" sz="2400" b="1" spc="-10" dirty="0">
                <a:solidFill>
                  <a:srgbClr val="FFFFFF"/>
                </a:solidFill>
                <a:latin typeface="Myriad Pro"/>
                <a:cs typeface="Calibri"/>
              </a:rPr>
              <a:t> that we want associated with how we communicate</a:t>
            </a:r>
            <a:endParaRPr sz="2400" dirty="0">
              <a:latin typeface="Myriad Pro"/>
              <a:cs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97" y="1053249"/>
            <a:ext cx="4136069" cy="746358"/>
          </a:xfrm>
          <a:prstGeom prst="rect">
            <a:avLst/>
          </a:prstGeom>
          <a:solidFill>
            <a:srgbClr val="F2F2F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bject 10"/>
          <p:cNvSpPr txBox="1">
            <a:spLocks noGrp="1"/>
          </p:cNvSpPr>
          <p:nvPr>
            <p:ph type="title"/>
          </p:nvPr>
        </p:nvSpPr>
        <p:spPr>
          <a:xfrm>
            <a:off x="1020406" y="1057148"/>
            <a:ext cx="4160491" cy="7463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0" dirty="0">
                <a:solidFill>
                  <a:schemeClr val="tx1"/>
                </a:solidFill>
              </a:rPr>
              <a:t>our brand</a:t>
            </a:r>
            <a:r>
              <a:rPr spc="15" dirty="0">
                <a:solidFill>
                  <a:schemeClr val="tx1"/>
                </a:solidFill>
              </a:rPr>
              <a:t> </a:t>
            </a:r>
            <a:r>
              <a:rPr b="0" spc="-10" dirty="0">
                <a:solidFill>
                  <a:schemeClr val="tx1"/>
                </a:solidFill>
                <a:latin typeface="Myriad Pro"/>
                <a:cs typeface="Myriad Pro"/>
              </a:rPr>
              <a:t>is...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86105" y="624281"/>
            <a:ext cx="9240520" cy="6414135"/>
          </a:xfrm>
          <a:custGeom>
            <a:avLst/>
            <a:gdLst/>
            <a:ahLst/>
            <a:cxnLst/>
            <a:rect l="l" t="t" r="r" b="b"/>
            <a:pathLst>
              <a:path w="9240520" h="6414134">
                <a:moveTo>
                  <a:pt x="9240291" y="6413855"/>
                </a:moveTo>
                <a:lnTo>
                  <a:pt x="0" y="6413855"/>
                </a:lnTo>
                <a:lnTo>
                  <a:pt x="0" y="0"/>
                </a:lnTo>
                <a:lnTo>
                  <a:pt x="9240291" y="0"/>
                </a:lnTo>
                <a:lnTo>
                  <a:pt x="9240291" y="64138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3785" y="140817"/>
            <a:ext cx="5934323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20" dirty="0">
                <a:solidFill>
                  <a:srgbClr val="168390"/>
                </a:solidFill>
                <a:latin typeface="Calibri"/>
                <a:cs typeface="Calibri"/>
              </a:rPr>
              <a:t>how </a:t>
            </a:r>
            <a:r>
              <a:rPr sz="4800" b="0" dirty="0">
                <a:solidFill>
                  <a:srgbClr val="168390"/>
                </a:solidFill>
                <a:latin typeface="Calibri"/>
                <a:cs typeface="Calibri"/>
              </a:rPr>
              <a:t>to</a:t>
            </a:r>
            <a:r>
              <a:rPr sz="4800" b="0" spc="-65" dirty="0">
                <a:solidFill>
                  <a:srgbClr val="168390"/>
                </a:solidFill>
                <a:latin typeface="Calibri"/>
                <a:cs typeface="Calibri"/>
              </a:rPr>
              <a:t> </a:t>
            </a:r>
            <a:r>
              <a:rPr sz="4800" b="0" spc="10" dirty="0">
                <a:solidFill>
                  <a:srgbClr val="168390"/>
                </a:solidFill>
                <a:latin typeface="Calibri"/>
                <a:cs typeface="Calibri"/>
              </a:rPr>
              <a:t>communicate</a:t>
            </a:r>
            <a:endParaRPr sz="4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6575" y="1111500"/>
            <a:ext cx="9448445" cy="62299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94615">
              <a:lnSpc>
                <a:spcPct val="100000"/>
              </a:lnSpc>
            </a:pP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Since the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tone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Faith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Chapel is one of </a:t>
            </a:r>
            <a:r>
              <a:rPr sz="1900" b="1" spc="-15" dirty="0">
                <a:solidFill>
                  <a:srgbClr val="231F20"/>
                </a:solidFill>
                <a:latin typeface="Calibri"/>
                <a:cs typeface="Calibri"/>
              </a:rPr>
              <a:t>honesty,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love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sz="1900" b="1" spc="-15" dirty="0">
                <a:solidFill>
                  <a:srgbClr val="231F20"/>
                </a:solidFill>
                <a:latin typeface="Calibri"/>
                <a:cs typeface="Calibri"/>
              </a:rPr>
              <a:t>practicality,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please adhere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endParaRPr lang="en-US" sz="1900" b="1" spc="-5" dirty="0">
              <a:solidFill>
                <a:srgbClr val="231F20"/>
              </a:solidFill>
              <a:latin typeface="Calibri"/>
              <a:cs typeface="Calibri"/>
            </a:endParaRPr>
          </a:p>
          <a:p>
            <a:pPr marL="12700" marR="94615">
              <a:lnSpc>
                <a:spcPct val="100000"/>
              </a:lnSpc>
            </a:pP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following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900" b="1" spc="-15" dirty="0">
                <a:solidFill>
                  <a:srgbClr val="231F20"/>
                </a:solidFill>
                <a:latin typeface="Calibri"/>
                <a:cs typeface="Calibri"/>
              </a:rPr>
              <a:t>written, 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verbal, and in-person</a:t>
            </a:r>
            <a:r>
              <a:rPr sz="1900" b="1" spc="-5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communication: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900" dirty="0">
              <a:latin typeface="Times New Roman"/>
              <a:cs typeface="Times New Roman"/>
            </a:endParaRPr>
          </a:p>
          <a:p>
            <a:pPr marL="168275" indent="-155575">
              <a:lnSpc>
                <a:spcPct val="100000"/>
              </a:lnSpc>
              <a:buAutoNum type="arabicPeriod"/>
              <a:tabLst>
                <a:tab pos="184785" algn="l"/>
              </a:tabLst>
            </a:pP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Opt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using simple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sentence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structures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instead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complex.</a:t>
            </a:r>
            <a:r>
              <a:rPr sz="1900" b="1" spc="1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68390"/>
                </a:solidFill>
                <a:latin typeface="Calibri"/>
                <a:cs typeface="Calibri"/>
              </a:rPr>
              <a:t>(LOVING/PRACTICAL)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231F20"/>
              </a:buClr>
              <a:buFont typeface="Calibri"/>
              <a:buAutoNum type="arabicPeriod"/>
            </a:pPr>
            <a:endParaRPr sz="1900" dirty="0">
              <a:latin typeface="Times New Roman"/>
              <a:cs typeface="Times New Roman"/>
            </a:endParaRPr>
          </a:p>
          <a:p>
            <a:pPr marL="168275" marR="2831465" indent="-155575">
              <a:lnSpc>
                <a:spcPct val="100000"/>
              </a:lnSpc>
              <a:buAutoNum type="arabicPeriod"/>
              <a:tabLst>
                <a:tab pos="184785" algn="l"/>
              </a:tabLst>
            </a:pP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Ensure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what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is being said or </a:t>
            </a:r>
            <a:r>
              <a:rPr sz="1900" b="1" spc="-15" dirty="0">
                <a:solidFill>
                  <a:srgbClr val="231F20"/>
                </a:solidFill>
                <a:latin typeface="Calibri"/>
                <a:cs typeface="Calibri"/>
              </a:rPr>
              <a:t>written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easy to understand. </a:t>
            </a:r>
            <a:r>
              <a:rPr sz="1900" b="1" spc="-5" dirty="0">
                <a:solidFill>
                  <a:srgbClr val="168390"/>
                </a:solidFill>
                <a:latin typeface="Calibri"/>
                <a:cs typeface="Calibri"/>
              </a:rPr>
              <a:t>(PRACTICAL) 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(Using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active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voice is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preferred instead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of passive</a:t>
            </a:r>
            <a:r>
              <a:rPr sz="1900" b="1" spc="6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voice.)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231F20"/>
              </a:buClr>
              <a:buFont typeface="Calibri"/>
              <a:buAutoNum type="arabicPeriod"/>
            </a:pPr>
            <a:endParaRPr sz="1900" dirty="0">
              <a:latin typeface="Times New Roman"/>
              <a:cs typeface="Times New Roman"/>
            </a:endParaRPr>
          </a:p>
          <a:p>
            <a:pPr marL="184150" indent="-171450">
              <a:lnSpc>
                <a:spcPct val="100000"/>
              </a:lnSpc>
              <a:buAutoNum type="arabicPeriod"/>
              <a:tabLst>
                <a:tab pos="184785" algn="l"/>
              </a:tabLst>
            </a:pP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Ensure it is useful.  (Can the audience/person run with the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information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and apply it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to </a:t>
            </a:r>
            <a:r>
              <a:rPr lang="en-US" sz="1900" b="1" spc="-10" dirty="0">
                <a:solidFill>
                  <a:srgbClr val="231F20"/>
                </a:solidFill>
                <a:latin typeface="Calibri"/>
                <a:cs typeface="Calibri"/>
              </a:rPr>
              <a:t>                 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their lives?)</a:t>
            </a:r>
            <a:r>
              <a:rPr sz="1900" b="1" spc="22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-5" dirty="0">
                <a:solidFill>
                  <a:srgbClr val="168390"/>
                </a:solidFill>
                <a:latin typeface="Calibri"/>
                <a:cs typeface="Calibri"/>
              </a:rPr>
              <a:t>(PRACTICAL)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231F20"/>
              </a:buClr>
              <a:buFont typeface="Calibri"/>
              <a:buAutoNum type="arabicPeriod"/>
            </a:pPr>
            <a:endParaRPr sz="1900" dirty="0">
              <a:latin typeface="Times New Roman"/>
              <a:cs typeface="Times New Roman"/>
            </a:endParaRPr>
          </a:p>
          <a:p>
            <a:pPr marL="184150" indent="-171450">
              <a:lnSpc>
                <a:spcPct val="100000"/>
              </a:lnSpc>
              <a:buAutoNum type="arabicPeriod"/>
              <a:tabLst>
                <a:tab pos="184785" algn="l"/>
              </a:tabLst>
            </a:pP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Ask </a:t>
            </a:r>
            <a:r>
              <a:rPr sz="1900" b="1" spc="-15" dirty="0">
                <a:solidFill>
                  <a:srgbClr val="231F20"/>
                </a:solidFill>
                <a:latin typeface="Calibri"/>
                <a:cs typeface="Calibri"/>
              </a:rPr>
              <a:t>yourself,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is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what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is being said or </a:t>
            </a:r>
            <a:r>
              <a:rPr sz="1900" b="1" spc="-15" dirty="0">
                <a:solidFill>
                  <a:srgbClr val="231F20"/>
                </a:solidFill>
                <a:latin typeface="Calibri"/>
                <a:cs typeface="Calibri"/>
              </a:rPr>
              <a:t>written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considered </a:t>
            </a:r>
            <a:r>
              <a:rPr sz="1900" b="1" spc="-15" dirty="0">
                <a:solidFill>
                  <a:srgbClr val="231F20"/>
                </a:solidFill>
                <a:latin typeface="Calibri"/>
                <a:cs typeface="Calibri"/>
              </a:rPr>
              <a:t>friendly, </a:t>
            </a:r>
            <a:r>
              <a:rPr sz="1900" b="1" dirty="0">
                <a:solidFill>
                  <a:srgbClr val="231F20"/>
                </a:solidFill>
                <a:latin typeface="Calibri"/>
                <a:cs typeface="Calibri"/>
              </a:rPr>
              <a:t>loving,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warm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and </a:t>
            </a:r>
            <a:r>
              <a:rPr lang="en-US" sz="1900" b="1" spc="-5" dirty="0">
                <a:solidFill>
                  <a:srgbClr val="231F20"/>
                </a:solidFill>
                <a:latin typeface="Calibri"/>
                <a:cs typeface="Calibri"/>
              </a:rPr>
              <a:t>                 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inviting?</a:t>
            </a:r>
            <a:r>
              <a:rPr sz="1900" b="1" spc="254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68390"/>
                </a:solidFill>
                <a:latin typeface="Calibri"/>
                <a:cs typeface="Calibri"/>
              </a:rPr>
              <a:t>(LOVING)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231F20"/>
              </a:buClr>
              <a:buFont typeface="Calibri"/>
              <a:buAutoNum type="arabicPeriod"/>
            </a:pPr>
            <a:endParaRPr sz="1900" dirty="0">
              <a:latin typeface="Times New Roman"/>
              <a:cs typeface="Times New Roman"/>
            </a:endParaRPr>
          </a:p>
          <a:p>
            <a:pPr marL="184150" indent="-171450">
              <a:lnSpc>
                <a:spcPct val="100000"/>
              </a:lnSpc>
              <a:buAutoNum type="arabicPeriod"/>
              <a:tabLst>
                <a:tab pos="184785" algn="l"/>
              </a:tabLst>
            </a:pP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Remove </a:t>
            </a:r>
            <a:r>
              <a:rPr sz="1900" b="1" spc="-15" dirty="0">
                <a:solidFill>
                  <a:srgbClr val="231F20"/>
                </a:solidFill>
                <a:latin typeface="Calibri"/>
                <a:cs typeface="Calibri"/>
              </a:rPr>
              <a:t>any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communication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that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could be considered misleading.</a:t>
            </a:r>
            <a:r>
              <a:rPr sz="1900" b="1" spc="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68390"/>
                </a:solidFill>
                <a:latin typeface="Calibri"/>
                <a:cs typeface="Calibri"/>
              </a:rPr>
              <a:t>(HONEST)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231F20"/>
              </a:buClr>
              <a:buFont typeface="Calibri"/>
              <a:buAutoNum type="arabicPeriod"/>
            </a:pPr>
            <a:endParaRPr sz="1900" dirty="0">
              <a:latin typeface="Times New Roman"/>
              <a:cs typeface="Times New Roman"/>
            </a:endParaRPr>
          </a:p>
          <a:p>
            <a:pPr marL="184150" indent="-171450">
              <a:lnSpc>
                <a:spcPct val="100000"/>
              </a:lnSpc>
              <a:buAutoNum type="arabicPeriod"/>
              <a:tabLst>
                <a:tab pos="184785" algn="l"/>
              </a:tabLst>
            </a:pP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Follow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through on anything promised.</a:t>
            </a:r>
            <a:r>
              <a:rPr sz="19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68390"/>
                </a:solidFill>
                <a:latin typeface="Calibri"/>
                <a:cs typeface="Calibri"/>
              </a:rPr>
              <a:t>(HONEST)</a:t>
            </a:r>
            <a:endParaRPr sz="19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231F20"/>
              </a:buClr>
              <a:buFont typeface="Calibri"/>
              <a:buAutoNum type="arabicPeriod"/>
            </a:pPr>
            <a:endParaRPr sz="1900" dirty="0">
              <a:latin typeface="Times New Roman"/>
              <a:cs typeface="Times New Roman"/>
            </a:endParaRPr>
          </a:p>
          <a:p>
            <a:pPr marL="168275" marR="1565910" indent="-155575">
              <a:lnSpc>
                <a:spcPct val="100000"/>
              </a:lnSpc>
              <a:buAutoNum type="arabicPeriod"/>
              <a:tabLst>
                <a:tab pos="184785" algn="l"/>
              </a:tabLst>
            </a:pPr>
            <a:r>
              <a:rPr sz="1900" b="1" spc="-15" dirty="0">
                <a:solidFill>
                  <a:srgbClr val="231F20"/>
                </a:solidFill>
                <a:latin typeface="Calibri"/>
                <a:cs typeface="Calibri"/>
              </a:rPr>
              <a:t>Refrain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from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using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acronyms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and insider language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for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sub-ministries, functions or </a:t>
            </a:r>
            <a:r>
              <a:rPr sz="1900" b="1" spc="-10" dirty="0">
                <a:solidFill>
                  <a:srgbClr val="231F20"/>
                </a:solidFill>
                <a:latin typeface="Calibri"/>
                <a:cs typeface="Calibri"/>
              </a:rPr>
              <a:t>events. 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This </a:t>
            </a:r>
            <a:r>
              <a:rPr sz="1900" b="1" spc="-15" dirty="0">
                <a:solidFill>
                  <a:srgbClr val="231F20"/>
                </a:solidFill>
                <a:latin typeface="Calibri"/>
                <a:cs typeface="Calibri"/>
              </a:rPr>
              <a:t>takes </a:t>
            </a:r>
            <a:r>
              <a:rPr sz="1900" b="1" spc="-5" dirty="0">
                <a:solidFill>
                  <a:srgbClr val="231F20"/>
                </a:solidFill>
                <a:latin typeface="Calibri"/>
                <a:cs typeface="Calibri"/>
              </a:rPr>
              <a:t>the guesswork out of it.</a:t>
            </a:r>
            <a:r>
              <a:rPr sz="1900" b="1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900" b="1" spc="-10" dirty="0">
                <a:solidFill>
                  <a:srgbClr val="168390"/>
                </a:solidFill>
                <a:latin typeface="Calibri"/>
                <a:cs typeface="Calibri"/>
              </a:rPr>
              <a:t>(LOVING/PRACTICAL)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0" y="7273866"/>
            <a:ext cx="724255" cy="614912"/>
          </a:xfrm>
          <a:prstGeom prst="rect">
            <a:avLst/>
          </a:prstGeom>
          <a:solidFill>
            <a:srgbClr val="168390"/>
          </a:solidFill>
        </p:spPr>
        <p:txBody>
          <a:bodyPr vert="horz" wrap="square" lIns="0" tIns="128905" rIns="0" bIns="0" rtlCol="0">
            <a:spAutoFit/>
          </a:bodyPr>
          <a:lstStyle/>
          <a:p>
            <a:pPr marL="135255">
              <a:lnSpc>
                <a:spcPct val="100000"/>
              </a:lnSpc>
              <a:spcBef>
                <a:spcPts val="1015"/>
              </a:spcBef>
            </a:pPr>
            <a:r>
              <a:rPr sz="3150" spc="70" dirty="0">
                <a:solidFill>
                  <a:srgbClr val="D1D3D4"/>
                </a:solidFill>
                <a:latin typeface="Calibri"/>
                <a:cs typeface="Calibri"/>
              </a:rPr>
              <a:t>3</a:t>
            </a:r>
            <a:r>
              <a:rPr lang="en-US" sz="3150" spc="70" dirty="0">
                <a:solidFill>
                  <a:srgbClr val="D1D3D4"/>
                </a:solidFill>
                <a:latin typeface="Calibri"/>
                <a:cs typeface="Calibri"/>
              </a:rPr>
              <a:t>2</a:t>
            </a:r>
            <a:endParaRPr sz="31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2520" y="420449"/>
            <a:ext cx="9581436" cy="68477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57088" y="1582291"/>
            <a:ext cx="8395970" cy="5685884"/>
          </a:xfrm>
          <a:custGeom>
            <a:avLst/>
            <a:gdLst/>
            <a:ahLst/>
            <a:cxnLst/>
            <a:rect l="l" t="t" r="r" b="b"/>
            <a:pathLst>
              <a:path w="8395970" h="3499485">
                <a:moveTo>
                  <a:pt x="8395779" y="3499269"/>
                </a:moveTo>
                <a:lnTo>
                  <a:pt x="0" y="3499269"/>
                </a:lnTo>
                <a:lnTo>
                  <a:pt x="0" y="0"/>
                </a:lnTo>
                <a:lnTo>
                  <a:pt x="8395779" y="0"/>
                </a:lnTo>
                <a:lnTo>
                  <a:pt x="8395779" y="34992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9119971" y="6252349"/>
            <a:ext cx="948690" cy="792480"/>
          </a:xfrm>
          <a:custGeom>
            <a:avLst/>
            <a:gdLst/>
            <a:ahLst/>
            <a:cxnLst/>
            <a:rect l="l" t="t" r="r" b="b"/>
            <a:pathLst>
              <a:path w="948690" h="792479">
                <a:moveTo>
                  <a:pt x="948677" y="792492"/>
                </a:moveTo>
                <a:lnTo>
                  <a:pt x="0" y="792492"/>
                </a:lnTo>
                <a:lnTo>
                  <a:pt x="0" y="0"/>
                </a:lnTo>
                <a:lnTo>
                  <a:pt x="948677" y="0"/>
                </a:lnTo>
                <a:lnTo>
                  <a:pt x="948677" y="792492"/>
                </a:lnTo>
                <a:close/>
              </a:path>
            </a:pathLst>
          </a:custGeom>
          <a:solidFill>
            <a:srgbClr val="16839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370367" y="6409617"/>
            <a:ext cx="456565" cy="52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400" spc="-30" dirty="0">
                <a:solidFill>
                  <a:srgbClr val="D2D3D4"/>
                </a:solidFill>
                <a:latin typeface="Calibri"/>
                <a:cs typeface="Calibri"/>
              </a:rPr>
              <a:t>33</a:t>
            </a:r>
            <a:endParaRPr sz="34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57088" y="705540"/>
            <a:ext cx="4703584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105" dirty="0">
                <a:solidFill>
                  <a:srgbClr val="168390"/>
                </a:solidFill>
              </a:rPr>
              <a:t>our </a:t>
            </a:r>
            <a:r>
              <a:rPr sz="4400" spc="-114" dirty="0">
                <a:solidFill>
                  <a:srgbClr val="168390"/>
                </a:solidFill>
              </a:rPr>
              <a:t>brand </a:t>
            </a:r>
            <a:r>
              <a:rPr sz="4400" b="0" spc="-80" dirty="0">
                <a:solidFill>
                  <a:srgbClr val="168390"/>
                </a:solidFill>
              </a:rPr>
              <a:t>in</a:t>
            </a:r>
            <a:r>
              <a:rPr sz="4400" b="0" spc="-65" dirty="0">
                <a:solidFill>
                  <a:srgbClr val="168390"/>
                </a:solidFill>
              </a:rPr>
              <a:t> </a:t>
            </a:r>
            <a:r>
              <a:rPr sz="4400" b="0" spc="-105" dirty="0">
                <a:solidFill>
                  <a:srgbClr val="168390"/>
                </a:solidFill>
              </a:rPr>
              <a:t>action</a:t>
            </a:r>
            <a:endParaRPr sz="4400" dirty="0"/>
          </a:p>
        </p:txBody>
      </p:sp>
      <p:sp>
        <p:nvSpPr>
          <p:cNvPr id="7" name="object 7"/>
          <p:cNvSpPr txBox="1"/>
          <p:nvPr/>
        </p:nvSpPr>
        <p:spPr>
          <a:xfrm>
            <a:off x="2328888" y="1715919"/>
            <a:ext cx="5252369" cy="323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b="1" spc="-175" dirty="0">
                <a:solidFill>
                  <a:srgbClr val="323333"/>
                </a:solidFill>
                <a:latin typeface="Myriad Pro"/>
                <a:cs typeface="Myriad Pro"/>
              </a:rPr>
              <a:t>USE</a:t>
            </a:r>
            <a:r>
              <a:rPr lang="en-US" sz="2100" b="1" spc="-175" dirty="0">
                <a:solidFill>
                  <a:srgbClr val="323333"/>
                </a:solidFill>
                <a:latin typeface="Myriad Pro"/>
                <a:cs typeface="Myriad Pro"/>
              </a:rPr>
              <a:t>  </a:t>
            </a:r>
            <a:r>
              <a:rPr sz="2100" b="1" spc="-175" dirty="0">
                <a:solidFill>
                  <a:srgbClr val="323333"/>
                </a:solidFill>
                <a:latin typeface="Myriad Pro"/>
                <a:cs typeface="Myriad Pro"/>
              </a:rPr>
              <a:t>THIS</a:t>
            </a:r>
            <a:r>
              <a:rPr lang="en-US" sz="2100" b="1" spc="-175" dirty="0">
                <a:solidFill>
                  <a:srgbClr val="323333"/>
                </a:solidFill>
                <a:latin typeface="Myriad Pro"/>
                <a:cs typeface="Myriad Pro"/>
              </a:rPr>
              <a:t>  </a:t>
            </a:r>
            <a:r>
              <a:rPr sz="2100" b="1" spc="-175" dirty="0">
                <a:solidFill>
                  <a:srgbClr val="323333"/>
                </a:solidFill>
                <a:latin typeface="Myriad Pro"/>
                <a:cs typeface="Myriad Pro"/>
              </a:rPr>
              <a:t>SCENARIO</a:t>
            </a:r>
            <a:r>
              <a:rPr lang="en-US" sz="2100" b="1" spc="-175" dirty="0">
                <a:solidFill>
                  <a:srgbClr val="323333"/>
                </a:solidFill>
                <a:latin typeface="Myriad Pro"/>
                <a:cs typeface="Myriad Pro"/>
              </a:rPr>
              <a:t> </a:t>
            </a:r>
            <a:r>
              <a:rPr sz="2100" b="1" spc="-175" dirty="0">
                <a:solidFill>
                  <a:srgbClr val="323333"/>
                </a:solidFill>
                <a:latin typeface="Myriad Pro"/>
                <a:cs typeface="Myriad Pro"/>
              </a:rPr>
              <a:t>TO</a:t>
            </a:r>
            <a:r>
              <a:rPr lang="en-US" sz="2100" b="1" spc="-175" dirty="0">
                <a:solidFill>
                  <a:srgbClr val="323333"/>
                </a:solidFill>
                <a:latin typeface="Myriad Pro"/>
                <a:cs typeface="Myriad Pro"/>
              </a:rPr>
              <a:t>  </a:t>
            </a:r>
            <a:r>
              <a:rPr sz="2100" b="1" spc="-175" dirty="0">
                <a:solidFill>
                  <a:srgbClr val="323333"/>
                </a:solidFill>
                <a:latin typeface="Myriad Pro"/>
                <a:cs typeface="Myriad Pro"/>
              </a:rPr>
              <a:t>HELP</a:t>
            </a:r>
            <a:r>
              <a:rPr lang="en-US" sz="2100" b="1" spc="-175" dirty="0">
                <a:solidFill>
                  <a:srgbClr val="323333"/>
                </a:solidFill>
                <a:latin typeface="Myriad Pro"/>
                <a:cs typeface="Myriad Pro"/>
              </a:rPr>
              <a:t>  </a:t>
            </a:r>
            <a:r>
              <a:rPr sz="2100" b="1" spc="-175" dirty="0">
                <a:solidFill>
                  <a:srgbClr val="323333"/>
                </a:solidFill>
                <a:latin typeface="Myriad Pro"/>
                <a:cs typeface="Myriad Pro"/>
              </a:rPr>
              <a:t>GUIDE</a:t>
            </a:r>
            <a:r>
              <a:rPr lang="en-US" sz="2100" b="1" spc="-175" dirty="0">
                <a:solidFill>
                  <a:srgbClr val="323333"/>
                </a:solidFill>
                <a:latin typeface="Myriad Pro"/>
                <a:cs typeface="Myriad Pro"/>
              </a:rPr>
              <a:t>  </a:t>
            </a:r>
            <a:r>
              <a:rPr sz="2100" b="1" spc="-175" dirty="0">
                <a:solidFill>
                  <a:srgbClr val="323333"/>
                </a:solidFill>
                <a:latin typeface="Myriad Pro"/>
                <a:cs typeface="Myriad Pro"/>
              </a:rPr>
              <a:t>YOU:</a:t>
            </a:r>
            <a:endParaRPr sz="2100" dirty="0">
              <a:latin typeface="Myriad Pro"/>
              <a:cs typeface="Myriad Pro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1870" y="2177185"/>
            <a:ext cx="8298180" cy="50244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b="1" spc="-5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A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family of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5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arrive at Faith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Chapel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for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the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ﬁrst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time. </a:t>
            </a:r>
            <a:r>
              <a:rPr b="1" spc="-6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Mom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and </a:t>
            </a:r>
            <a:r>
              <a:rPr lang="en-US"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D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ad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are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in their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mid-30s with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3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children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ages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15,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10 and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6. 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Standing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in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the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lobby,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they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seem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confused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on what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to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do and where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to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go. </a:t>
            </a:r>
            <a:r>
              <a:rPr b="1" spc="-5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A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volunteer </a:t>
            </a:r>
            <a:r>
              <a:rPr b="1" spc="-40" dirty="0">
                <a:solidFill>
                  <a:srgbClr val="168390"/>
                </a:solidFill>
                <a:latin typeface="Calibri" panose="020F0502020204030204" pitchFamily="34" charset="0"/>
                <a:cs typeface="Calibri"/>
              </a:rPr>
              <a:t>notices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the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confused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look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on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their 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faces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and </a:t>
            </a:r>
            <a:r>
              <a:rPr b="1" spc="-40" dirty="0">
                <a:solidFill>
                  <a:srgbClr val="168390"/>
                </a:solidFill>
                <a:latin typeface="Calibri" panose="020F0502020204030204" pitchFamily="34" charset="0"/>
                <a:cs typeface="Calibri"/>
              </a:rPr>
              <a:t>approaches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them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with a </a:t>
            </a:r>
            <a:r>
              <a:rPr b="1" spc="-50" dirty="0">
                <a:solidFill>
                  <a:srgbClr val="168390"/>
                </a:solidFill>
                <a:latin typeface="Calibri" panose="020F0502020204030204" pitchFamily="34" charset="0"/>
                <a:cs typeface="Calibri"/>
              </a:rPr>
              <a:t>warm </a:t>
            </a:r>
            <a:r>
              <a:rPr b="1" spc="-35" dirty="0">
                <a:solidFill>
                  <a:srgbClr val="168390"/>
                </a:solidFill>
                <a:latin typeface="Calibri" panose="020F0502020204030204" pitchFamily="34" charset="0"/>
                <a:cs typeface="Calibri"/>
              </a:rPr>
              <a:t>smile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,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“Good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Morning, </a:t>
            </a:r>
            <a:r>
              <a:rPr b="1" spc="-5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how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can </a:t>
            </a:r>
            <a:r>
              <a:rPr b="1" spc="-2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I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help you?”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The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parents breathe a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sigh of </a:t>
            </a:r>
            <a:r>
              <a:rPr b="1" spc="-3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relief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as  the</a:t>
            </a:r>
            <a:r>
              <a:rPr b="1" spc="-10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volunteer:</a:t>
            </a:r>
            <a:endParaRPr dirty="0">
              <a:latin typeface="Calibri" panose="020F0502020204030204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dirty="0">
              <a:latin typeface="Calibri" panose="020F0502020204030204" pitchFamily="34" charset="0"/>
              <a:cs typeface="Times New Roman"/>
            </a:endParaRPr>
          </a:p>
          <a:p>
            <a:pPr marL="12700" marR="50800">
              <a:lnSpc>
                <a:spcPct val="100000"/>
              </a:lnSpc>
            </a:pP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Shares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PRACTICAL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information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on where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adult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worship </a:t>
            </a:r>
            <a:r>
              <a:rPr b="1" spc="-3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is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located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as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well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as </a:t>
            </a:r>
            <a:r>
              <a:rPr b="1" spc="-3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tells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their children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about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Faith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Chapel Students 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and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Faith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Chapel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Kids using </a:t>
            </a:r>
            <a:r>
              <a:rPr b="1" spc="-35" dirty="0">
                <a:solidFill>
                  <a:srgbClr val="168390"/>
                </a:solidFill>
                <a:latin typeface="Calibri" panose="020F0502020204030204" pitchFamily="34" charset="0"/>
                <a:cs typeface="Calibri"/>
              </a:rPr>
              <a:t>clear </a:t>
            </a:r>
            <a:r>
              <a:rPr b="1" spc="-40" dirty="0">
                <a:solidFill>
                  <a:srgbClr val="168390"/>
                </a:solidFill>
                <a:latin typeface="Calibri" panose="020F0502020204030204" pitchFamily="34" charset="0"/>
                <a:cs typeface="Calibri"/>
              </a:rPr>
              <a:t>terminology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and no</a:t>
            </a:r>
            <a:r>
              <a:rPr b="1" spc="15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acronyms.</a:t>
            </a:r>
            <a:endParaRPr dirty="0">
              <a:latin typeface="Calibri" panose="020F0502020204030204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dirty="0">
              <a:latin typeface="Calibri" panose="020F0502020204030204" pitchFamily="34" charset="0"/>
              <a:cs typeface="Times New Roman"/>
            </a:endParaRPr>
          </a:p>
          <a:p>
            <a:pPr marL="12700" marR="94615">
              <a:lnSpc>
                <a:spcPct val="100000"/>
              </a:lnSpc>
            </a:pP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Demonstrates a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LOVING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nature by </a:t>
            </a:r>
            <a:r>
              <a:rPr b="1" spc="-35" dirty="0">
                <a:solidFill>
                  <a:srgbClr val="168390"/>
                </a:solidFill>
                <a:latin typeface="Calibri" panose="020F0502020204030204" pitchFamily="34" charset="0"/>
                <a:cs typeface="Calibri"/>
              </a:rPr>
              <a:t>listening intently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to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the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parents’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questions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and committing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to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not simply pointing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them 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to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where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the diﬀerent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services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are being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held,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but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leading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them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to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each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location </a:t>
            </a:r>
            <a:r>
              <a:rPr b="1" spc="-7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—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giving </a:t>
            </a:r>
            <a:r>
              <a:rPr b="1" spc="-5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HONEST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answers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to their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ques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tions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while maintaining a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friendly, </a:t>
            </a:r>
            <a:r>
              <a:rPr b="1" spc="-35" dirty="0">
                <a:solidFill>
                  <a:srgbClr val="168390"/>
                </a:solidFill>
                <a:latin typeface="Calibri" panose="020F0502020204030204" pitchFamily="34" charset="0"/>
                <a:cs typeface="Calibri"/>
              </a:rPr>
              <a:t>gracious </a:t>
            </a:r>
            <a:r>
              <a:rPr b="1" spc="-40" dirty="0">
                <a:solidFill>
                  <a:srgbClr val="168390"/>
                </a:solidFill>
                <a:latin typeface="Calibri" panose="020F0502020204030204" pitchFamily="34" charset="0"/>
                <a:cs typeface="Calibri"/>
              </a:rPr>
              <a:t>tone </a:t>
            </a:r>
            <a:r>
              <a:rPr b="1" spc="-45" dirty="0">
                <a:solidFill>
                  <a:srgbClr val="168390"/>
                </a:solidFill>
                <a:latin typeface="Calibri" panose="020F0502020204030204" pitchFamily="34" charset="0"/>
                <a:cs typeface="Calibri"/>
              </a:rPr>
              <a:t>and body </a:t>
            </a:r>
            <a:r>
              <a:rPr b="1" spc="-40" dirty="0">
                <a:solidFill>
                  <a:srgbClr val="168390"/>
                </a:solidFill>
                <a:latin typeface="Calibri" panose="020F0502020204030204" pitchFamily="34" charset="0"/>
                <a:cs typeface="Calibri"/>
              </a:rPr>
              <a:t>language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throughout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their </a:t>
            </a:r>
            <a:r>
              <a:rPr b="1" spc="8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experience.</a:t>
            </a:r>
            <a:endParaRPr dirty="0">
              <a:latin typeface="Calibri" panose="020F0502020204030204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dirty="0">
              <a:latin typeface="Calibri" panose="020F0502020204030204" pitchFamily="34" charset="0"/>
              <a:cs typeface="Times New Roman"/>
            </a:endParaRPr>
          </a:p>
          <a:p>
            <a:pPr marL="12700" marR="377190">
              <a:lnSpc>
                <a:spcPct val="100000"/>
              </a:lnSpc>
            </a:pP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The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intentional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actions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shown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towards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this family </a:t>
            </a:r>
            <a:r>
              <a:rPr b="1" spc="-3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is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an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exemplary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model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of </a:t>
            </a:r>
            <a:r>
              <a:rPr b="1" spc="-5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how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every experience with a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Faith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Chapel 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member, employee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or volunteer should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be: practical, loving </a:t>
            </a:r>
            <a:r>
              <a:rPr b="1" spc="-4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and </a:t>
            </a:r>
            <a:r>
              <a:rPr b="1" spc="-35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 </a:t>
            </a:r>
            <a:r>
              <a:rPr b="1" spc="-40" dirty="0">
                <a:solidFill>
                  <a:srgbClr val="323333"/>
                </a:solidFill>
                <a:latin typeface="Calibri" panose="020F0502020204030204" pitchFamily="34" charset="0"/>
                <a:cs typeface="Calibri"/>
              </a:rPr>
              <a:t>honest.</a:t>
            </a:r>
            <a:endParaRPr dirty="0">
              <a:latin typeface="Calibri" panose="020F0502020204030204" pitchFamily="34" charset="0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886" y="209550"/>
            <a:ext cx="9626600" cy="7543800"/>
          </a:xfrm>
          <a:custGeom>
            <a:avLst/>
            <a:gdLst/>
            <a:ahLst/>
            <a:cxnLst/>
            <a:rect l="l" t="t" r="r" b="b"/>
            <a:pathLst>
              <a:path w="9626600" h="6586855">
                <a:moveTo>
                  <a:pt x="0" y="6586804"/>
                </a:moveTo>
                <a:lnTo>
                  <a:pt x="9625990" y="6586804"/>
                </a:lnTo>
                <a:lnTo>
                  <a:pt x="9625990" y="0"/>
                </a:lnTo>
                <a:lnTo>
                  <a:pt x="0" y="0"/>
                </a:lnTo>
                <a:lnTo>
                  <a:pt x="0" y="6586804"/>
                </a:lnTo>
                <a:close/>
              </a:path>
            </a:pathLst>
          </a:custGeom>
          <a:solidFill>
            <a:srgbClr val="16839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072958" y="1741213"/>
            <a:ext cx="8308975" cy="2030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6675">
              <a:lnSpc>
                <a:spcPct val="100699"/>
              </a:lnSpc>
            </a:pPr>
            <a:endParaRPr sz="135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6418" y="1581150"/>
            <a:ext cx="4977684" cy="61360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10"/>
              </a:lnSpc>
            </a:pPr>
            <a:r>
              <a:rPr sz="2300" b="1" spc="15" dirty="0">
                <a:solidFill>
                  <a:srgbClr val="FFFFFF"/>
                </a:solidFill>
                <a:latin typeface="Calibri"/>
                <a:cs typeface="Calibri"/>
              </a:rPr>
              <a:t>DISCONTINUE</a:t>
            </a:r>
            <a:r>
              <a:rPr sz="23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b="1" spc="15" dirty="0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endParaRPr sz="2300" dirty="0">
              <a:latin typeface="Calibri"/>
              <a:cs typeface="Calibri"/>
            </a:endParaRPr>
          </a:p>
          <a:p>
            <a:pPr marL="12700" marR="1689735">
              <a:lnSpc>
                <a:spcPts val="1630"/>
              </a:lnSpc>
              <a:spcBef>
                <a:spcPts val="15"/>
              </a:spcBef>
            </a:pP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1689735">
              <a:lnSpc>
                <a:spcPts val="1630"/>
              </a:lnSpc>
              <a:spcBef>
                <a:spcPts val="15"/>
              </a:spcBef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FCCC  </a:t>
            </a: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1689735">
              <a:lnSpc>
                <a:spcPts val="1630"/>
              </a:lnSpc>
              <a:spcBef>
                <a:spcPts val="15"/>
              </a:spcBef>
            </a:pP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1689735">
              <a:lnSpc>
                <a:spcPts val="1630"/>
              </a:lnSpc>
              <a:spcBef>
                <a:spcPts val="15"/>
              </a:spcBef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FC3</a:t>
            </a:r>
            <a:endParaRPr sz="2300" dirty="0">
              <a:latin typeface="Calibri"/>
              <a:cs typeface="Calibri"/>
            </a:endParaRPr>
          </a:p>
          <a:p>
            <a:pPr marL="12700" marR="5080">
              <a:lnSpc>
                <a:spcPts val="1630"/>
              </a:lnSpc>
            </a:pP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5080">
              <a:lnSpc>
                <a:spcPts val="1630"/>
              </a:lnSpc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Faith Chapel Christian</a:t>
            </a:r>
            <a:r>
              <a:rPr sz="23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Center  </a:t>
            </a: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5080">
              <a:lnSpc>
                <a:spcPts val="1630"/>
              </a:lnSpc>
            </a:pPr>
            <a:endParaRPr lang="en-US" sz="2300" spc="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5080">
              <a:lnSpc>
                <a:spcPts val="1630"/>
              </a:lnSpc>
            </a:pP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Lamp Unto 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My</a:t>
            </a:r>
            <a:r>
              <a:rPr sz="23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Feet</a:t>
            </a:r>
            <a:endParaRPr sz="2300" dirty="0">
              <a:latin typeface="Calibri"/>
              <a:cs typeface="Calibri"/>
            </a:endParaRPr>
          </a:p>
          <a:p>
            <a:pPr marL="12700" marR="1633855">
              <a:lnSpc>
                <a:spcPts val="1630"/>
              </a:lnSpc>
            </a:pPr>
            <a:endParaRPr lang="en-US" sz="2300" spc="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1633855">
              <a:lnSpc>
                <a:spcPts val="1630"/>
              </a:lnSpc>
            </a:pP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VP  </a:t>
            </a:r>
            <a:endParaRPr lang="en-US" sz="2300" spc="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1633855">
              <a:lnSpc>
                <a:spcPts val="1630"/>
              </a:lnSpc>
            </a:pP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1633855">
              <a:lnSpc>
                <a:spcPts val="1630"/>
              </a:lnSpc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VPLM  </a:t>
            </a: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1633855">
              <a:lnSpc>
                <a:spcPts val="1630"/>
              </a:lnSpc>
            </a:pPr>
            <a:endParaRPr lang="en-US" sz="2300" spc="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1633855">
              <a:lnSpc>
                <a:spcPts val="1630"/>
              </a:lnSpc>
            </a:pP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VPHQ</a:t>
            </a:r>
            <a:endParaRPr sz="2300" dirty="0">
              <a:latin typeface="Calibri"/>
              <a:cs typeface="Calibri"/>
            </a:endParaRPr>
          </a:p>
          <a:p>
            <a:pPr marL="12700" marR="334645">
              <a:lnSpc>
                <a:spcPts val="1630"/>
              </a:lnSpc>
            </a:pPr>
            <a:endParaRPr lang="en-US" sz="2300" spc="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334645">
              <a:lnSpc>
                <a:spcPts val="1630"/>
              </a:lnSpc>
            </a:pP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FAM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(Fine Arts</a:t>
            </a:r>
            <a:r>
              <a:rPr sz="23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Ministry)  </a:t>
            </a: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334645">
              <a:lnSpc>
                <a:spcPts val="1630"/>
              </a:lnSpc>
            </a:pP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334645">
              <a:lnSpc>
                <a:spcPts val="1630"/>
              </a:lnSpc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W.I.S.D.O.M.</a:t>
            </a:r>
            <a:endParaRPr sz="2300" dirty="0">
              <a:latin typeface="Calibri"/>
              <a:cs typeface="Calibri"/>
            </a:endParaRPr>
          </a:p>
          <a:p>
            <a:pPr marL="12700">
              <a:lnSpc>
                <a:spcPts val="1575"/>
              </a:lnSpc>
            </a:pPr>
            <a:endParaRPr lang="en-US" sz="2300" spc="5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>
              <a:lnSpc>
                <a:spcPts val="1575"/>
              </a:lnSpc>
            </a:pP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PPA</a:t>
            </a: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419100">
              <a:lnSpc>
                <a:spcPct val="100699"/>
              </a:lnSpc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Children’s</a:t>
            </a:r>
            <a:r>
              <a:rPr sz="23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Ministry/CM  </a:t>
            </a: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419100">
              <a:lnSpc>
                <a:spcPct val="100699"/>
              </a:lnSpc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Student Ministry/SM  </a:t>
            </a: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419100">
              <a:lnSpc>
                <a:spcPct val="100699"/>
              </a:lnSpc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Livestream</a:t>
            </a:r>
            <a:endParaRPr sz="2300" dirty="0">
              <a:latin typeface="Calibri"/>
              <a:cs typeface="Calibri"/>
            </a:endParaRPr>
          </a:p>
          <a:p>
            <a:pPr marL="12700" marR="1243965">
              <a:lnSpc>
                <a:spcPct val="100699"/>
              </a:lnSpc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Lifegroups  </a:t>
            </a: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 marR="1243965">
              <a:lnSpc>
                <a:spcPct val="100699"/>
              </a:lnSpc>
            </a:pP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Worddome</a:t>
            </a:r>
            <a:endParaRPr sz="23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848350" y="1606564"/>
            <a:ext cx="4458358" cy="60875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10"/>
              </a:lnSpc>
            </a:pPr>
            <a:r>
              <a:rPr sz="2300" b="1" spc="15" dirty="0">
                <a:solidFill>
                  <a:srgbClr val="FFFFFF"/>
                </a:solidFill>
                <a:latin typeface="Calibri"/>
                <a:cs typeface="Calibri"/>
              </a:rPr>
              <a:t>CORRECT</a:t>
            </a:r>
            <a:r>
              <a:rPr sz="23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b="1" spc="15" dirty="0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endParaRPr sz="2300" dirty="0">
              <a:latin typeface="Calibri"/>
              <a:cs typeface="Calibri"/>
            </a:endParaRPr>
          </a:p>
          <a:p>
            <a:pPr marL="24130" marR="1417320" indent="-7620">
              <a:lnSpc>
                <a:spcPts val="1630"/>
              </a:lnSpc>
              <a:spcBef>
                <a:spcPts val="15"/>
              </a:spcBef>
            </a:pP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4130" marR="1417320" indent="-7620">
              <a:lnSpc>
                <a:spcPts val="1630"/>
              </a:lnSpc>
              <a:spcBef>
                <a:spcPts val="15"/>
              </a:spcBef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Faith</a:t>
            </a:r>
            <a:r>
              <a:rPr lang="en-US" sz="23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Chapel  </a:t>
            </a: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4130" marR="1417320" indent="-7620">
              <a:lnSpc>
                <a:spcPts val="1630"/>
              </a:lnSpc>
              <a:spcBef>
                <a:spcPts val="15"/>
              </a:spcBef>
            </a:pP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4130" marR="1417320" indent="-7620">
              <a:lnSpc>
                <a:spcPts val="1630"/>
              </a:lnSpc>
              <a:spcBef>
                <a:spcPts val="15"/>
              </a:spcBef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Faith Chapel  </a:t>
            </a: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4130" marR="1417320" indent="-7620">
              <a:lnSpc>
                <a:spcPts val="1630"/>
              </a:lnSpc>
              <a:spcBef>
                <a:spcPts val="15"/>
              </a:spcBef>
            </a:pP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24130" marR="1417320" indent="-7620">
              <a:lnSpc>
                <a:spcPts val="1630"/>
              </a:lnSpc>
              <a:spcBef>
                <a:spcPts val="15"/>
              </a:spcBef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Faith</a:t>
            </a:r>
            <a:r>
              <a:rPr sz="23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Chapel</a:t>
            </a: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43180" marR="643890" indent="10795">
              <a:lnSpc>
                <a:spcPts val="1630"/>
              </a:lnSpc>
            </a:pPr>
            <a:endParaRPr lang="en-US" sz="2300" dirty="0">
              <a:latin typeface="Calibri"/>
              <a:cs typeface="Calibri"/>
            </a:endParaRPr>
          </a:p>
          <a:p>
            <a:pPr marL="43180" marR="643890" indent="10795">
              <a:lnSpc>
                <a:spcPts val="1630"/>
              </a:lnSpc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Faith Chapel</a:t>
            </a:r>
            <a:r>
              <a:rPr sz="23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Bookstore</a:t>
            </a: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43180" marR="643890" indent="10795">
              <a:lnSpc>
                <a:spcPts val="1630"/>
              </a:lnSpc>
            </a:pP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43180" marR="643890" indent="10795">
              <a:lnSpc>
                <a:spcPts val="1630"/>
              </a:lnSpc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Vision</a:t>
            </a:r>
            <a:r>
              <a:rPr sz="23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Partner</a:t>
            </a: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43180" marR="643890" indent="10795">
              <a:lnSpc>
                <a:spcPts val="1630"/>
              </a:lnSpc>
            </a:pPr>
            <a:endParaRPr sz="2300" dirty="0">
              <a:latin typeface="Calibri"/>
              <a:cs typeface="Calibri"/>
            </a:endParaRPr>
          </a:p>
          <a:p>
            <a:pPr marL="33020" marR="5080" indent="-3810">
              <a:lnSpc>
                <a:spcPts val="1630"/>
              </a:lnSpc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Vision Partner Leadership Model  </a:t>
            </a: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3020" marR="5080" indent="-3810">
              <a:lnSpc>
                <a:spcPts val="1630"/>
              </a:lnSpc>
            </a:pP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3020" marR="5080" indent="-3810">
              <a:lnSpc>
                <a:spcPts val="1630"/>
              </a:lnSpc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Vision Partner Headquarters</a:t>
            </a: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3020" marR="5080" indent="-3810">
              <a:lnSpc>
                <a:spcPts val="1630"/>
              </a:lnSpc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3020" marR="5080" indent="-3810">
              <a:lnSpc>
                <a:spcPts val="1630"/>
              </a:lnSpc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Worship and</a:t>
            </a:r>
            <a:r>
              <a:rPr sz="23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Arts</a:t>
            </a: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3020" marR="5080" indent="-3810">
              <a:lnSpc>
                <a:spcPts val="1630"/>
              </a:lnSpc>
            </a:pPr>
            <a:endParaRPr sz="2300" dirty="0">
              <a:latin typeface="Calibri"/>
              <a:cs typeface="Calibri"/>
            </a:endParaRPr>
          </a:p>
          <a:p>
            <a:pPr marL="59690">
              <a:lnSpc>
                <a:spcPts val="1575"/>
              </a:lnSpc>
            </a:pP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WISDOM</a:t>
            </a:r>
            <a:endParaRPr sz="2300" dirty="0">
              <a:latin typeface="Calibri"/>
              <a:cs typeface="Calibri"/>
            </a:endParaRPr>
          </a:p>
          <a:p>
            <a:pPr marL="77470" marR="1050290" indent="-21590">
              <a:lnSpc>
                <a:spcPct val="100699"/>
              </a:lnSpc>
            </a:pP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Armor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Bearers  </a:t>
            </a: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77470" marR="1050290" indent="-21590">
              <a:lnSpc>
                <a:spcPct val="100699"/>
              </a:lnSpc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Faith Chapel</a:t>
            </a:r>
            <a:r>
              <a:rPr sz="23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Kids</a:t>
            </a:r>
            <a:endParaRPr sz="2300" dirty="0">
              <a:latin typeface="Calibri"/>
              <a:cs typeface="Calibri"/>
            </a:endParaRPr>
          </a:p>
          <a:p>
            <a:pPr marL="78105" marR="721360" indent="-4445">
              <a:lnSpc>
                <a:spcPct val="100699"/>
              </a:lnSpc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Faith Chapel</a:t>
            </a:r>
            <a:r>
              <a:rPr sz="23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Students  </a:t>
            </a:r>
            <a:endParaRPr lang="en-US" sz="23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78105" marR="721360" indent="-4445">
              <a:lnSpc>
                <a:spcPct val="100699"/>
              </a:lnSpc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Live</a:t>
            </a:r>
            <a:r>
              <a:rPr sz="23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Stream</a:t>
            </a:r>
            <a:endParaRPr sz="2300" dirty="0">
              <a:latin typeface="Calibri"/>
              <a:cs typeface="Calibri"/>
            </a:endParaRPr>
          </a:p>
          <a:p>
            <a:pPr marL="81280">
              <a:lnSpc>
                <a:spcPct val="100000"/>
              </a:lnSpc>
              <a:spcBef>
                <a:spcPts val="10"/>
              </a:spcBef>
            </a:pP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Life</a:t>
            </a:r>
            <a:r>
              <a:rPr sz="23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Groups</a:t>
            </a:r>
            <a:endParaRPr sz="2300" dirty="0">
              <a:latin typeface="Calibri"/>
              <a:cs typeface="Calibri"/>
            </a:endParaRPr>
          </a:p>
          <a:p>
            <a:pPr marL="71755">
              <a:lnSpc>
                <a:spcPct val="100000"/>
              </a:lnSpc>
              <a:spcBef>
                <a:spcPts val="5"/>
              </a:spcBef>
            </a:pP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Word Dome </a:t>
            </a:r>
            <a:r>
              <a:rPr sz="2300" dirty="0">
                <a:solidFill>
                  <a:srgbClr val="FFFFFF"/>
                </a:solidFill>
                <a:latin typeface="Calibri"/>
                <a:cs typeface="Calibri"/>
              </a:rPr>
              <a:t>(or The</a:t>
            </a:r>
            <a:r>
              <a:rPr sz="23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300" spc="5" dirty="0">
                <a:solidFill>
                  <a:srgbClr val="FFFFFF"/>
                </a:solidFill>
                <a:latin typeface="Calibri"/>
                <a:cs typeface="Calibri"/>
              </a:rPr>
              <a:t>Dome)</a:t>
            </a:r>
            <a:endParaRPr sz="23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90550" y="330157"/>
            <a:ext cx="3714005" cy="746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00" spc="15" dirty="0">
                <a:solidFill>
                  <a:srgbClr val="F37524"/>
                </a:solidFill>
              </a:rPr>
              <a:t>terminology</a:t>
            </a:r>
            <a:endParaRPr sz="4900" dirty="0"/>
          </a:p>
        </p:txBody>
      </p:sp>
      <p:sp>
        <p:nvSpPr>
          <p:cNvPr id="13" name="object 13"/>
          <p:cNvSpPr/>
          <p:nvPr/>
        </p:nvSpPr>
        <p:spPr>
          <a:xfrm>
            <a:off x="9017342" y="210206"/>
            <a:ext cx="906144" cy="765175"/>
          </a:xfrm>
          <a:custGeom>
            <a:avLst/>
            <a:gdLst/>
            <a:ahLst/>
            <a:cxnLst/>
            <a:rect l="l" t="t" r="r" b="b"/>
            <a:pathLst>
              <a:path w="906145" h="765175">
                <a:moveTo>
                  <a:pt x="0" y="764717"/>
                </a:moveTo>
                <a:lnTo>
                  <a:pt x="905929" y="764717"/>
                </a:lnTo>
                <a:lnTo>
                  <a:pt x="905929" y="0"/>
                </a:lnTo>
                <a:lnTo>
                  <a:pt x="0" y="0"/>
                </a:lnTo>
                <a:lnTo>
                  <a:pt x="0" y="764717"/>
                </a:lnTo>
                <a:close/>
              </a:path>
            </a:pathLst>
          </a:custGeom>
          <a:solidFill>
            <a:srgbClr val="F375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9243719" y="367254"/>
            <a:ext cx="45339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60" dirty="0">
                <a:solidFill>
                  <a:schemeClr val="bg1"/>
                </a:solidFill>
                <a:latin typeface="Calibri"/>
                <a:cs typeface="Calibri"/>
              </a:rPr>
              <a:t>3</a:t>
            </a:r>
            <a:r>
              <a:rPr lang="en-US" sz="3200" spc="60" dirty="0">
                <a:solidFill>
                  <a:schemeClr val="bg1"/>
                </a:solidFill>
                <a:latin typeface="Calibri"/>
                <a:cs typeface="Calibri"/>
              </a:rPr>
              <a:t>4</a:t>
            </a:r>
            <a:endParaRPr sz="3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4200" y="501205"/>
            <a:ext cx="9626600" cy="6586855"/>
          </a:xfrm>
          <a:custGeom>
            <a:avLst/>
            <a:gdLst/>
            <a:ahLst/>
            <a:cxnLst/>
            <a:rect l="l" t="t" r="r" b="b"/>
            <a:pathLst>
              <a:path w="9626600" h="6586855">
                <a:moveTo>
                  <a:pt x="0" y="6586804"/>
                </a:moveTo>
                <a:lnTo>
                  <a:pt x="9625990" y="6586804"/>
                </a:lnTo>
                <a:lnTo>
                  <a:pt x="9625990" y="0"/>
                </a:lnTo>
                <a:lnTo>
                  <a:pt x="0" y="0"/>
                </a:lnTo>
                <a:lnTo>
                  <a:pt x="0" y="6586804"/>
                </a:lnTo>
                <a:close/>
              </a:path>
            </a:pathLst>
          </a:custGeom>
          <a:solidFill>
            <a:srgbClr val="16839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072958" y="1741213"/>
            <a:ext cx="8308975" cy="2030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6675">
              <a:lnSpc>
                <a:spcPct val="100699"/>
              </a:lnSpc>
            </a:pPr>
            <a:endParaRPr sz="135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94098" y="722725"/>
            <a:ext cx="8523244" cy="7540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4900" spc="15" dirty="0">
                <a:solidFill>
                  <a:srgbClr val="F37524"/>
                </a:solidFill>
              </a:rPr>
              <a:t>SPIRITUAL REFERENCES</a:t>
            </a:r>
            <a:endParaRPr sz="4900" dirty="0"/>
          </a:p>
        </p:txBody>
      </p:sp>
      <p:sp>
        <p:nvSpPr>
          <p:cNvPr id="7" name="object 7"/>
          <p:cNvSpPr/>
          <p:nvPr/>
        </p:nvSpPr>
        <p:spPr>
          <a:xfrm>
            <a:off x="494098" y="1698299"/>
            <a:ext cx="9116841" cy="5258052"/>
          </a:xfrm>
          <a:custGeom>
            <a:avLst/>
            <a:gdLst/>
            <a:ahLst/>
            <a:cxnLst/>
            <a:rect l="l" t="t" r="r" b="b"/>
            <a:pathLst>
              <a:path w="3912870" h="3536315">
                <a:moveTo>
                  <a:pt x="3912501" y="3535895"/>
                </a:moveTo>
                <a:lnTo>
                  <a:pt x="0" y="3535895"/>
                </a:lnTo>
                <a:lnTo>
                  <a:pt x="0" y="0"/>
                </a:lnTo>
                <a:lnTo>
                  <a:pt x="3912501" y="0"/>
                </a:lnTo>
                <a:lnTo>
                  <a:pt x="3912501" y="35358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525441" y="1853623"/>
            <a:ext cx="9116841" cy="14126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3555" marR="5080" indent="-457200">
              <a:lnSpc>
                <a:spcPct val="102299"/>
              </a:lnSpc>
              <a:spcBef>
                <a:spcPts val="1485"/>
              </a:spcBef>
              <a:buFont typeface="Wingdings" panose="05000000000000000000" pitchFamily="2" charset="2"/>
              <a:buChar char="Ø"/>
            </a:pPr>
            <a:r>
              <a:rPr sz="3000" b="0" spc="-75" dirty="0">
                <a:solidFill>
                  <a:srgbClr val="231F20"/>
                </a:solidFill>
                <a:latin typeface="Myriad Pro"/>
                <a:cs typeface="Calibri Light"/>
              </a:rPr>
              <a:t>Any</a:t>
            </a:r>
            <a:r>
              <a:rPr lang="en-US" sz="3000" b="0" spc="-75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5" dirty="0">
                <a:solidFill>
                  <a:srgbClr val="231F20"/>
                </a:solidFill>
                <a:latin typeface="Myriad Pro"/>
                <a:cs typeface="Calibri Light"/>
              </a:rPr>
              <a:t>references</a:t>
            </a:r>
            <a:r>
              <a:rPr lang="en-US" sz="3000" b="0" spc="-75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5" dirty="0">
                <a:solidFill>
                  <a:srgbClr val="231F20"/>
                </a:solidFill>
                <a:latin typeface="Myriad Pro"/>
                <a:cs typeface="Calibri Light"/>
              </a:rPr>
              <a:t>to</a:t>
            </a:r>
            <a:r>
              <a:rPr lang="en-US" sz="3000" b="0" spc="-75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5" dirty="0">
                <a:solidFill>
                  <a:srgbClr val="231F20"/>
                </a:solidFill>
                <a:latin typeface="Myriad Pro"/>
                <a:cs typeface="Calibri Light"/>
              </a:rPr>
              <a:t>the</a:t>
            </a:r>
            <a:r>
              <a:rPr lang="en-US" sz="3000" b="0" spc="-75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5" dirty="0">
                <a:solidFill>
                  <a:srgbClr val="231F20"/>
                </a:solidFill>
                <a:latin typeface="Myriad Pro"/>
                <a:cs typeface="Calibri Light"/>
              </a:rPr>
              <a:t>Godhead</a:t>
            </a:r>
            <a:r>
              <a:rPr lang="en-US" sz="3000" b="0" spc="-75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5" dirty="0">
                <a:solidFill>
                  <a:srgbClr val="231F20"/>
                </a:solidFill>
                <a:latin typeface="Myriad Pro"/>
                <a:cs typeface="Calibri Light"/>
              </a:rPr>
              <a:t>should</a:t>
            </a:r>
            <a:r>
              <a:rPr lang="en-US" sz="3000" b="0" spc="-75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5" dirty="0">
                <a:solidFill>
                  <a:srgbClr val="231F20"/>
                </a:solidFill>
                <a:latin typeface="Myriad Pro"/>
                <a:cs typeface="Calibri Light"/>
              </a:rPr>
              <a:t>be</a:t>
            </a:r>
            <a:r>
              <a:rPr lang="en-US" sz="3000" b="0" spc="-75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5" dirty="0">
                <a:solidFill>
                  <a:srgbClr val="231F20"/>
                </a:solidFill>
                <a:latin typeface="Myriad Pro"/>
                <a:cs typeface="Calibri Light"/>
              </a:rPr>
              <a:t>capitalized. 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This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includes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the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Holy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Spirit,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Jesus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Christ,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God,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the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Word, </a:t>
            </a:r>
            <a:r>
              <a:rPr sz="3000" b="0" spc="-90" dirty="0">
                <a:solidFill>
                  <a:srgbClr val="231F20"/>
                </a:solidFill>
                <a:latin typeface="Myriad Pro"/>
                <a:cs typeface="Calibri Light"/>
              </a:rPr>
              <a:t>and</a:t>
            </a:r>
            <a:r>
              <a:rPr lang="en-US" sz="3000" b="0" spc="-9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90" dirty="0">
                <a:solidFill>
                  <a:srgbClr val="231F20"/>
                </a:solidFill>
                <a:latin typeface="Myriad Pro"/>
                <a:cs typeface="Calibri Light"/>
              </a:rPr>
              <a:t>associated</a:t>
            </a:r>
            <a:r>
              <a:rPr lang="en-US" sz="3000" b="0" spc="-9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90" dirty="0">
                <a:solidFill>
                  <a:srgbClr val="231F20"/>
                </a:solidFill>
                <a:latin typeface="Myriad Pro"/>
                <a:cs typeface="Calibri Light"/>
              </a:rPr>
              <a:t>pronouns.</a:t>
            </a:r>
            <a:endParaRPr sz="3000" dirty="0">
              <a:latin typeface="Myriad Pro"/>
              <a:cs typeface="Calibri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4465" y="3510094"/>
            <a:ext cx="8847468" cy="941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marR="5080" indent="-457200">
              <a:lnSpc>
                <a:spcPct val="102299"/>
              </a:lnSpc>
              <a:buFont typeface="Wingdings" panose="05000000000000000000" pitchFamily="2" charset="2"/>
              <a:buChar char="Ø"/>
            </a:pPr>
            <a:r>
              <a:rPr sz="3000" b="0" spc="-105" dirty="0">
                <a:solidFill>
                  <a:srgbClr val="231F20"/>
                </a:solidFill>
                <a:latin typeface="Myriad Pro"/>
                <a:cs typeface="Calibri Light"/>
              </a:rPr>
              <a:t>A</a:t>
            </a:r>
            <a:r>
              <a:rPr sz="3000" b="0" spc="-130" dirty="0">
                <a:solidFill>
                  <a:srgbClr val="231F20"/>
                </a:solidFill>
                <a:latin typeface="Myriad Pro"/>
                <a:cs typeface="Calibri Light"/>
              </a:rPr>
              <a:t>n</a:t>
            </a:r>
            <a:r>
              <a:rPr lang="en-US" sz="3000" spc="110" dirty="0">
                <a:solidFill>
                  <a:srgbClr val="231F20"/>
                </a:solidFill>
                <a:latin typeface="Myriad Pro"/>
                <a:cs typeface="Calibri Light"/>
              </a:rPr>
              <a:t>y r</a:t>
            </a:r>
            <a:r>
              <a:rPr sz="3000" b="0" spc="-114" dirty="0">
                <a:solidFill>
                  <a:srgbClr val="231F20"/>
                </a:solidFill>
                <a:latin typeface="Myriad Pro"/>
                <a:cs typeface="Calibri Light"/>
              </a:rPr>
              <a:t>e</a:t>
            </a:r>
            <a:r>
              <a:rPr sz="3000" b="0" spc="-155" dirty="0">
                <a:solidFill>
                  <a:srgbClr val="231F20"/>
                </a:solidFill>
                <a:latin typeface="Myriad Pro"/>
                <a:cs typeface="Calibri Light"/>
              </a:rPr>
              <a:t>f</a:t>
            </a:r>
            <a:r>
              <a:rPr sz="3000" b="0" spc="-105" dirty="0">
                <a:solidFill>
                  <a:srgbClr val="231F20"/>
                </a:solidFill>
                <a:latin typeface="Myriad Pro"/>
                <a:cs typeface="Calibri Light"/>
              </a:rPr>
              <a:t>e</a:t>
            </a:r>
            <a:r>
              <a:rPr sz="3000" b="0" spc="-130" dirty="0">
                <a:solidFill>
                  <a:srgbClr val="231F20"/>
                </a:solidFill>
                <a:latin typeface="Myriad Pro"/>
                <a:cs typeface="Calibri Light"/>
              </a:rPr>
              <a:t>r</a:t>
            </a:r>
            <a:r>
              <a:rPr sz="3000" b="0" spc="-105" dirty="0">
                <a:solidFill>
                  <a:srgbClr val="231F20"/>
                </a:solidFill>
                <a:latin typeface="Myriad Pro"/>
                <a:cs typeface="Calibri Light"/>
              </a:rPr>
              <a:t>ence</a:t>
            </a:r>
            <a:r>
              <a:rPr sz="3000" b="0" spc="114" dirty="0">
                <a:solidFill>
                  <a:srgbClr val="231F20"/>
                </a:solidFill>
                <a:latin typeface="Myriad Pro"/>
                <a:cs typeface="Calibri Light"/>
              </a:rPr>
              <a:t>s</a:t>
            </a:r>
            <a:r>
              <a:rPr lang="en-US" sz="3000" b="0" spc="114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120" dirty="0">
                <a:solidFill>
                  <a:srgbClr val="231F20"/>
                </a:solidFill>
                <a:latin typeface="Myriad Pro"/>
                <a:cs typeface="Calibri Light"/>
              </a:rPr>
              <a:t>t</a:t>
            </a:r>
            <a:r>
              <a:rPr sz="3000" b="0" spc="114" dirty="0">
                <a:solidFill>
                  <a:srgbClr val="231F20"/>
                </a:solidFill>
                <a:latin typeface="Myriad Pro"/>
                <a:cs typeface="Calibri Light"/>
              </a:rPr>
              <a:t>o</a:t>
            </a:r>
            <a:r>
              <a:rPr lang="en-US" sz="3000" b="0" spc="114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110" dirty="0">
                <a:solidFill>
                  <a:srgbClr val="231F20"/>
                </a:solidFill>
                <a:latin typeface="Myriad Pro"/>
                <a:cs typeface="Calibri Light"/>
              </a:rPr>
              <a:t>s</a:t>
            </a:r>
            <a:r>
              <a:rPr sz="3000" b="0" spc="-114" dirty="0">
                <a:solidFill>
                  <a:srgbClr val="231F20"/>
                </a:solidFill>
                <a:latin typeface="Myriad Pro"/>
                <a:cs typeface="Calibri Light"/>
              </a:rPr>
              <a:t>a</a:t>
            </a:r>
            <a:r>
              <a:rPr sz="3000" b="0" spc="-130" dirty="0">
                <a:solidFill>
                  <a:srgbClr val="231F20"/>
                </a:solidFill>
                <a:latin typeface="Myriad Pro"/>
                <a:cs typeface="Calibri Light"/>
              </a:rPr>
              <a:t>t</a:t>
            </a:r>
            <a:r>
              <a:rPr sz="3000" b="0" spc="-105" dirty="0">
                <a:solidFill>
                  <a:srgbClr val="231F20"/>
                </a:solidFill>
                <a:latin typeface="Myriad Pro"/>
                <a:cs typeface="Calibri Light"/>
              </a:rPr>
              <a:t>a</a:t>
            </a:r>
            <a:r>
              <a:rPr sz="3000" b="0" spc="114" dirty="0">
                <a:solidFill>
                  <a:srgbClr val="231F20"/>
                </a:solidFill>
                <a:latin typeface="Myriad Pro"/>
                <a:cs typeface="Calibri Light"/>
              </a:rPr>
              <a:t>n</a:t>
            </a:r>
            <a:r>
              <a:rPr lang="en-US" sz="3000" b="0" spc="114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105" dirty="0">
                <a:solidFill>
                  <a:srgbClr val="231F20"/>
                </a:solidFill>
                <a:latin typeface="Myriad Pro"/>
                <a:cs typeface="Calibri Light"/>
              </a:rPr>
              <a:t>shou</a:t>
            </a:r>
            <a:r>
              <a:rPr sz="3000" b="0" spc="-110" dirty="0">
                <a:solidFill>
                  <a:srgbClr val="231F20"/>
                </a:solidFill>
                <a:latin typeface="Myriad Pro"/>
                <a:cs typeface="Calibri Light"/>
              </a:rPr>
              <a:t>l</a:t>
            </a:r>
            <a:r>
              <a:rPr sz="3000" b="0" spc="114" dirty="0">
                <a:solidFill>
                  <a:srgbClr val="231F20"/>
                </a:solidFill>
                <a:latin typeface="Myriad Pro"/>
                <a:cs typeface="Calibri Light"/>
              </a:rPr>
              <a:t>d</a:t>
            </a:r>
            <a:r>
              <a:rPr lang="en-US" sz="3000" b="0" spc="114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100" dirty="0">
                <a:solidFill>
                  <a:srgbClr val="231F20"/>
                </a:solidFill>
                <a:latin typeface="Myriad Pro"/>
                <a:cs typeface="Calibri Light"/>
              </a:rPr>
              <a:t>b</a:t>
            </a:r>
            <a:r>
              <a:rPr sz="3000" b="0" spc="114" dirty="0">
                <a:solidFill>
                  <a:srgbClr val="231F20"/>
                </a:solidFill>
                <a:latin typeface="Myriad Pro"/>
                <a:cs typeface="Calibri Light"/>
              </a:rPr>
              <a:t>e</a:t>
            </a:r>
            <a:r>
              <a:rPr lang="en-US" sz="3000" b="0" spc="114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114" dirty="0">
                <a:solidFill>
                  <a:srgbClr val="231F20"/>
                </a:solidFill>
                <a:latin typeface="Myriad Pro"/>
                <a:cs typeface="Calibri Light"/>
              </a:rPr>
              <a:t>l</a:t>
            </a:r>
            <a:r>
              <a:rPr sz="3000" b="0" spc="-110" dirty="0">
                <a:solidFill>
                  <a:srgbClr val="231F20"/>
                </a:solidFill>
                <a:latin typeface="Myriad Pro"/>
                <a:cs typeface="Calibri Light"/>
              </a:rPr>
              <a:t>ow</a:t>
            </a:r>
            <a:r>
              <a:rPr sz="3000" b="0" spc="-105" dirty="0">
                <a:solidFill>
                  <a:srgbClr val="231F20"/>
                </a:solidFill>
                <a:latin typeface="Myriad Pro"/>
                <a:cs typeface="Calibri Light"/>
              </a:rPr>
              <a:t>e</a:t>
            </a:r>
            <a:r>
              <a:rPr sz="3000" b="0" spc="-130" dirty="0">
                <a:solidFill>
                  <a:srgbClr val="231F20"/>
                </a:solidFill>
                <a:latin typeface="Myriad Pro"/>
                <a:cs typeface="Calibri Light"/>
              </a:rPr>
              <a:t>r</a:t>
            </a:r>
            <a:r>
              <a:rPr sz="3000" b="0" spc="-125" dirty="0">
                <a:solidFill>
                  <a:srgbClr val="231F20"/>
                </a:solidFill>
                <a:latin typeface="Myriad Pro"/>
                <a:cs typeface="Calibri Light"/>
              </a:rPr>
              <a:t>c</a:t>
            </a:r>
            <a:r>
              <a:rPr sz="3000" b="0" spc="-105" dirty="0">
                <a:solidFill>
                  <a:srgbClr val="231F20"/>
                </a:solidFill>
                <a:latin typeface="Myriad Pro"/>
                <a:cs typeface="Calibri Light"/>
              </a:rPr>
              <a:t>as</a:t>
            </a:r>
            <a:r>
              <a:rPr sz="3000" b="0" spc="114" dirty="0">
                <a:solidFill>
                  <a:srgbClr val="231F20"/>
                </a:solidFill>
                <a:latin typeface="Myriad Pro"/>
                <a:cs typeface="Calibri Light"/>
              </a:rPr>
              <a:t>e</a:t>
            </a:r>
            <a:r>
              <a:rPr lang="en-US" sz="3000" b="0" spc="114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105" dirty="0">
                <a:solidFill>
                  <a:srgbClr val="231F20"/>
                </a:solidFill>
                <a:latin typeface="Myriad Pro"/>
                <a:cs typeface="Calibri Light"/>
              </a:rPr>
              <a:t>unles</a:t>
            </a:r>
            <a:r>
              <a:rPr lang="en-US" sz="3000" spc="110" dirty="0">
                <a:solidFill>
                  <a:srgbClr val="231F20"/>
                </a:solidFill>
                <a:latin typeface="Myriad Pro"/>
                <a:cs typeface="Calibri Light"/>
              </a:rPr>
              <a:t>s </a:t>
            </a:r>
            <a:r>
              <a:rPr sz="3000" b="0" spc="-110" dirty="0">
                <a:solidFill>
                  <a:srgbClr val="231F20"/>
                </a:solidFill>
                <a:latin typeface="Myriad Pro"/>
                <a:cs typeface="Calibri Light"/>
              </a:rPr>
              <a:t>it</a:t>
            </a:r>
            <a:r>
              <a:rPr lang="en-US" sz="3000" b="0" spc="-11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appears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at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the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beginning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of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a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sentence.</a:t>
            </a:r>
            <a:endParaRPr sz="3000" dirty="0">
              <a:latin typeface="Myriad Pro"/>
              <a:cs typeface="Calibri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4098" y="4825093"/>
            <a:ext cx="8847467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sz="3000" b="0" spc="-60" dirty="0">
                <a:solidFill>
                  <a:srgbClr val="231F20"/>
                </a:solidFill>
                <a:latin typeface="Myriad Pro"/>
                <a:cs typeface="Calibri Light"/>
              </a:rPr>
              <a:t>The</a:t>
            </a:r>
            <a:r>
              <a:rPr lang="en-US" sz="3000" b="0" spc="-6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60" dirty="0">
                <a:solidFill>
                  <a:srgbClr val="231F20"/>
                </a:solidFill>
                <a:latin typeface="Myriad Pro"/>
                <a:cs typeface="Calibri Light"/>
              </a:rPr>
              <a:t>word</a:t>
            </a:r>
            <a:r>
              <a:rPr sz="3000" b="0" spc="-15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i="1" spc="-80" dirty="0">
                <a:solidFill>
                  <a:srgbClr val="231F20"/>
                </a:solidFill>
                <a:latin typeface="Myriad Pro"/>
                <a:cs typeface="Calibri Light"/>
              </a:rPr>
              <a:t>Bible</a:t>
            </a:r>
            <a:r>
              <a:rPr lang="en-US" sz="3000" b="0" i="1" spc="-8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80" dirty="0">
                <a:solidFill>
                  <a:srgbClr val="231F20"/>
                </a:solidFill>
                <a:latin typeface="Myriad Pro"/>
                <a:cs typeface="Calibri Light"/>
              </a:rPr>
              <a:t>should</a:t>
            </a:r>
            <a:r>
              <a:rPr lang="en-US" sz="3000" b="0" spc="-8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80" dirty="0">
                <a:solidFill>
                  <a:srgbClr val="231F20"/>
                </a:solidFill>
                <a:latin typeface="Myriad Pro"/>
                <a:cs typeface="Calibri Light"/>
              </a:rPr>
              <a:t>be</a:t>
            </a:r>
            <a:r>
              <a:rPr lang="en-US" sz="3000" b="0" spc="-8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80" dirty="0">
                <a:solidFill>
                  <a:srgbClr val="231F20"/>
                </a:solidFill>
                <a:latin typeface="Myriad Pro"/>
                <a:cs typeface="Calibri Light"/>
              </a:rPr>
              <a:t>capitalized</a:t>
            </a:r>
            <a:r>
              <a:rPr lang="en-US" sz="3000" b="0" spc="-8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80" dirty="0">
                <a:solidFill>
                  <a:srgbClr val="231F20"/>
                </a:solidFill>
                <a:latin typeface="Myriad Pro"/>
                <a:cs typeface="Calibri Light"/>
              </a:rPr>
              <a:t>and</a:t>
            </a:r>
            <a:r>
              <a:rPr lang="en-US" sz="3000" b="0" spc="-8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80" dirty="0">
                <a:solidFill>
                  <a:srgbClr val="231F20"/>
                </a:solidFill>
                <a:latin typeface="Myriad Pro"/>
                <a:cs typeface="Calibri Light"/>
              </a:rPr>
              <a:t>italicized.</a:t>
            </a:r>
            <a:endParaRPr sz="3000" dirty="0">
              <a:latin typeface="Myriad Pro"/>
              <a:cs typeface="Calibri Ligh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4466" y="5548729"/>
            <a:ext cx="9326334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sz="3000" b="0" spc="-85" dirty="0">
                <a:solidFill>
                  <a:srgbClr val="231F20"/>
                </a:solidFill>
                <a:latin typeface="Myriad Pro"/>
                <a:cs typeface="Calibri Light"/>
              </a:rPr>
              <a:t>To</a:t>
            </a:r>
            <a:r>
              <a:rPr lang="en-US" sz="3000" b="0" spc="-85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85" dirty="0">
                <a:solidFill>
                  <a:srgbClr val="231F20"/>
                </a:solidFill>
                <a:latin typeface="Myriad Pro"/>
                <a:cs typeface="Calibri Light"/>
              </a:rPr>
              <a:t>honor</a:t>
            </a:r>
            <a:r>
              <a:rPr lang="en-US" sz="3000" b="0" spc="-85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85" dirty="0">
                <a:solidFill>
                  <a:srgbClr val="231F20"/>
                </a:solidFill>
                <a:latin typeface="Myriad Pro"/>
                <a:cs typeface="Calibri Light"/>
              </a:rPr>
              <a:t>copyright</a:t>
            </a:r>
            <a:r>
              <a:rPr lang="en-US" sz="3000" b="0" spc="-85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85" dirty="0">
                <a:solidFill>
                  <a:srgbClr val="231F20"/>
                </a:solidFill>
                <a:latin typeface="Myriad Pro"/>
                <a:cs typeface="Calibri Light"/>
              </a:rPr>
              <a:t>laws,</a:t>
            </a:r>
            <a:r>
              <a:rPr lang="en-US" sz="3000" b="0" spc="-85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85" dirty="0">
                <a:solidFill>
                  <a:srgbClr val="231F20"/>
                </a:solidFill>
                <a:latin typeface="Myriad Pro"/>
                <a:cs typeface="Calibri Light"/>
              </a:rPr>
              <a:t>cite</a:t>
            </a:r>
            <a:r>
              <a:rPr lang="en-US" sz="3000" b="0" spc="-85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85" dirty="0">
                <a:solidFill>
                  <a:srgbClr val="231F20"/>
                </a:solidFill>
                <a:latin typeface="Myriad Pro"/>
                <a:cs typeface="Calibri Light"/>
              </a:rPr>
              <a:t>the</a:t>
            </a:r>
            <a:r>
              <a:rPr lang="en-US" sz="3000" b="0" spc="-85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85" dirty="0">
                <a:solidFill>
                  <a:srgbClr val="231F20"/>
                </a:solidFill>
                <a:latin typeface="Myriad Pro"/>
                <a:cs typeface="Calibri Light"/>
              </a:rPr>
              <a:t>translation</a:t>
            </a:r>
            <a:r>
              <a:rPr lang="en-US" sz="3000" b="0" spc="-85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</a:p>
          <a:p>
            <a:pPr marL="512763" indent="-500063">
              <a:lnSpc>
                <a:spcPct val="100000"/>
              </a:lnSpc>
            </a:pPr>
            <a:r>
              <a:rPr lang="en-US" sz="3000" spc="-85" dirty="0">
                <a:solidFill>
                  <a:srgbClr val="231F20"/>
                </a:solidFill>
                <a:latin typeface="Myriad Pro"/>
                <a:cs typeface="Calibri Light"/>
              </a:rPr>
              <a:t>	a</a:t>
            </a:r>
            <a:r>
              <a:rPr sz="3000" b="0" spc="-85" dirty="0">
                <a:solidFill>
                  <a:srgbClr val="231F20"/>
                </a:solidFill>
                <a:latin typeface="Myriad Pro"/>
                <a:cs typeface="Calibri Light"/>
              </a:rPr>
              <a:t>bbreviation</a:t>
            </a:r>
            <a:r>
              <a:rPr lang="en-US" sz="3000" dirty="0">
                <a:latin typeface="Myriad Pro"/>
                <a:cs typeface="Calibri Light"/>
              </a:rPr>
              <a:t> </a:t>
            </a:r>
            <a:r>
              <a:rPr lang="en-US" sz="3000" spc="-70" dirty="0">
                <a:solidFill>
                  <a:srgbClr val="231F20"/>
                </a:solidFill>
                <a:latin typeface="Myriad Pro"/>
                <a:cs typeface="Calibri Light"/>
              </a:rPr>
              <a:t>a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t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the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end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of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any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scripture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reference,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outside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</a:t>
            </a:r>
            <a:r>
              <a:rPr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the</a:t>
            </a:r>
            <a:r>
              <a:rPr lang="en-US" sz="3000" b="0" spc="-70" dirty="0">
                <a:solidFill>
                  <a:srgbClr val="231F20"/>
                </a:solidFill>
                <a:latin typeface="Myriad Pro"/>
                <a:cs typeface="Calibri Light"/>
              </a:rPr>
              <a:t> quotation marks.</a:t>
            </a:r>
            <a:endParaRPr sz="3000" dirty="0">
              <a:latin typeface="Myriad Pro"/>
              <a:cs typeface="Calibri Ligh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124950" y="6393111"/>
            <a:ext cx="735850" cy="694949"/>
          </a:xfrm>
          <a:custGeom>
            <a:avLst/>
            <a:gdLst/>
            <a:ahLst/>
            <a:cxnLst/>
            <a:rect l="l" t="t" r="r" b="b"/>
            <a:pathLst>
              <a:path w="906145" h="765175">
                <a:moveTo>
                  <a:pt x="0" y="764717"/>
                </a:moveTo>
                <a:lnTo>
                  <a:pt x="905929" y="764717"/>
                </a:lnTo>
                <a:lnTo>
                  <a:pt x="905929" y="0"/>
                </a:lnTo>
                <a:lnTo>
                  <a:pt x="0" y="0"/>
                </a:lnTo>
                <a:lnTo>
                  <a:pt x="0" y="764717"/>
                </a:lnTo>
                <a:close/>
              </a:path>
            </a:pathLst>
          </a:custGeom>
          <a:solidFill>
            <a:srgbClr val="F375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9305646" y="6505999"/>
            <a:ext cx="45339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60" dirty="0">
                <a:solidFill>
                  <a:srgbClr val="D1D3D4"/>
                </a:solidFill>
                <a:latin typeface="Calibri"/>
                <a:cs typeface="Calibri"/>
              </a:rPr>
              <a:t>3</a:t>
            </a:r>
            <a:r>
              <a:rPr lang="en-US" sz="3200" spc="60" dirty="0">
                <a:solidFill>
                  <a:srgbClr val="D1D3D4"/>
                </a:solidFill>
                <a:latin typeface="Calibri"/>
                <a:cs typeface="Calibri"/>
              </a:rPr>
              <a:t>5</a:t>
            </a:r>
            <a:endParaRPr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03813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915" y="616612"/>
            <a:ext cx="9386789" cy="64651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549775"/>
              </p:ext>
            </p:extLst>
          </p:nvPr>
        </p:nvGraphicFramePr>
        <p:xfrm>
          <a:off x="323915" y="616612"/>
          <a:ext cx="6378676" cy="64744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8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95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472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61947">
                <a:tc>
                  <a:txBody>
                    <a:bodyPr/>
                    <a:lstStyle/>
                    <a:p>
                      <a:endParaRPr sz="32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99695" marB="0">
                    <a:solidFill>
                      <a:srgbClr val="0C0D0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2494">
                <a:tc>
                  <a:txBody>
                    <a:bodyPr/>
                    <a:lstStyle/>
                    <a:p>
                      <a:endParaRPr sz="135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3752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3200" spc="40" dirty="0">
                          <a:solidFill>
                            <a:srgbClr val="D2D3D4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lang="en-US" sz="3200" spc="40" dirty="0">
                          <a:solidFill>
                            <a:srgbClr val="D2D3D4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3200" dirty="0">
                        <a:latin typeface="Calibri"/>
                        <a:cs typeface="Calibri"/>
                      </a:endParaRPr>
                    </a:p>
                  </a:txBody>
                  <a:tcPr marL="0" marR="0" marT="132080" marB="0">
                    <a:solidFill>
                      <a:srgbClr val="F3752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C0D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9550" y="1617841"/>
            <a:ext cx="6861544" cy="5487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4545" marR="294005">
              <a:lnSpc>
                <a:spcPct val="100699"/>
              </a:lnSpc>
              <a:spcBef>
                <a:spcPts val="1000"/>
              </a:spcBef>
            </a:pPr>
            <a:r>
              <a:rPr lang="en-US" sz="2400" spc="-5" dirty="0">
                <a:solidFill>
                  <a:srgbClr val="FFFFFF"/>
                </a:solidFill>
                <a:cs typeface="Calibri"/>
              </a:rPr>
              <a:t>IMAGERY SHOULD REFLECT THE TONE OF OUR  BRAND.</a:t>
            </a:r>
            <a:endParaRPr lang="en-US" sz="2400" dirty="0">
              <a:cs typeface="Calibri"/>
            </a:endParaRPr>
          </a:p>
          <a:p>
            <a:pPr marL="791210" marR="194310">
              <a:lnSpc>
                <a:spcPct val="100699"/>
              </a:lnSpc>
              <a:spcBef>
                <a:spcPts val="675"/>
              </a:spcBef>
            </a:pPr>
            <a:endParaRPr lang="en-US" spc="-5" dirty="0">
              <a:solidFill>
                <a:srgbClr val="FFFFFF"/>
              </a:solidFill>
              <a:cs typeface="Calibri"/>
            </a:endParaRPr>
          </a:p>
          <a:p>
            <a:pPr marL="1076960" marR="194310" indent="-285750">
              <a:lnSpc>
                <a:spcPct val="100699"/>
              </a:lnSpc>
              <a:spcBef>
                <a:spcPts val="675"/>
              </a:spcBef>
              <a:buFont typeface="Wingdings" panose="05000000000000000000" pitchFamily="2" charset="2"/>
              <a:buChar char="Ø"/>
            </a:pPr>
            <a:r>
              <a:rPr lang="en-US" sz="2400" spc="-5" dirty="0">
                <a:solidFill>
                  <a:srgbClr val="FFFFFF"/>
                </a:solidFill>
                <a:cs typeface="Calibri"/>
              </a:rPr>
              <a:t>Photography appearing in Faith Chapel materials and digital communications should have a modern look, simple   content and interesting composition. </a:t>
            </a:r>
          </a:p>
          <a:p>
            <a:pPr marL="791210" marR="194310">
              <a:lnSpc>
                <a:spcPct val="100699"/>
              </a:lnSpc>
              <a:spcBef>
                <a:spcPts val="675"/>
              </a:spcBef>
            </a:pPr>
            <a:endParaRPr lang="en-US" spc="-5" dirty="0">
              <a:solidFill>
                <a:srgbClr val="FFFFFF"/>
              </a:solidFill>
              <a:cs typeface="Calibri"/>
            </a:endParaRPr>
          </a:p>
          <a:p>
            <a:pPr marL="1076960" marR="194310" indent="-285750">
              <a:lnSpc>
                <a:spcPct val="100699"/>
              </a:lnSpc>
              <a:spcBef>
                <a:spcPts val="675"/>
              </a:spcBef>
              <a:buFont typeface="Wingdings" panose="05000000000000000000" pitchFamily="2" charset="2"/>
              <a:buChar char="Ø"/>
            </a:pPr>
            <a:r>
              <a:rPr lang="en-US" sz="2400" spc="-5" dirty="0">
                <a:solidFill>
                  <a:srgbClr val="FFFFFF"/>
                </a:solidFill>
                <a:cs typeface="Calibri"/>
              </a:rPr>
              <a:t>High resolution professional or stock photography should be used whenever possible, particularly  for any public-facing communications such as websites, advertising, signage  and promotional</a:t>
            </a:r>
            <a:r>
              <a:rPr lang="en-US" sz="2400" spc="-6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400" spc="-5" dirty="0">
                <a:solidFill>
                  <a:srgbClr val="FFFFFF"/>
                </a:solidFill>
                <a:cs typeface="Calibri"/>
              </a:rPr>
              <a:t>materials.</a:t>
            </a:r>
            <a:endParaRPr lang="en-US" sz="2400" dirty="0"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71450" y="607309"/>
            <a:ext cx="4114800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9935">
              <a:lnSpc>
                <a:spcPts val="5830"/>
              </a:lnSpc>
              <a:spcBef>
                <a:spcPts val="785"/>
              </a:spcBef>
            </a:pPr>
            <a:r>
              <a:rPr lang="en-US" sz="4900" b="1" spc="-60" dirty="0">
                <a:solidFill>
                  <a:srgbClr val="F37524"/>
                </a:solidFill>
                <a:latin typeface="Myriad Pro"/>
                <a:cs typeface="Myriad Pro"/>
              </a:rPr>
              <a:t>imagery</a:t>
            </a:r>
            <a:endParaRPr lang="en-US" sz="4900" dirty="0">
              <a:latin typeface="Myriad Pro"/>
              <a:cs typeface="Myriad Pro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3915" y="616612"/>
            <a:ext cx="9386789" cy="64651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356075"/>
              </p:ext>
            </p:extLst>
          </p:nvPr>
        </p:nvGraphicFramePr>
        <p:xfrm>
          <a:off x="323915" y="616612"/>
          <a:ext cx="6378676" cy="64744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8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95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472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61947">
                <a:tc>
                  <a:txBody>
                    <a:bodyPr/>
                    <a:lstStyle/>
                    <a:p>
                      <a:endParaRPr sz="3200" dirty="0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50" dirty="0">
                        <a:latin typeface="Times New Roman"/>
                        <a:cs typeface="Times New Roman"/>
                      </a:endParaRPr>
                    </a:p>
                    <a:p>
                      <a:pPr marL="1076960" marR="473709" indent="-285750">
                        <a:lnSpc>
                          <a:spcPct val="100699"/>
                        </a:lnSpc>
                        <a:spcBef>
                          <a:spcPts val="5"/>
                        </a:spcBef>
                        <a:buFont typeface="Wingdings" panose="05000000000000000000" pitchFamily="2" charset="2"/>
                        <a:buChar char="Ø"/>
                      </a:pPr>
                      <a:endParaRPr lang="en-US" sz="2400" spc="-5" dirty="0">
                        <a:solidFill>
                          <a:srgbClr val="FFFFFF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99695" marB="0">
                    <a:solidFill>
                      <a:srgbClr val="0C0D0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2494">
                <a:tc>
                  <a:txBody>
                    <a:bodyPr/>
                    <a:lstStyle/>
                    <a:p>
                      <a:endParaRPr sz="135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rgbClr val="F3752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r>
                        <a:rPr sz="3200" spc="40" dirty="0">
                          <a:solidFill>
                            <a:srgbClr val="D2D3D4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lang="en-US" sz="3200" spc="40" dirty="0">
                          <a:solidFill>
                            <a:srgbClr val="D2D3D4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3200" dirty="0">
                        <a:latin typeface="Calibri"/>
                        <a:cs typeface="Calibri"/>
                      </a:endParaRPr>
                    </a:p>
                  </a:txBody>
                  <a:tcPr marL="0" marR="0" marT="132080" marB="0">
                    <a:solidFill>
                      <a:srgbClr val="F3752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0C0D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024" y="617055"/>
            <a:ext cx="4114800" cy="836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9935">
              <a:lnSpc>
                <a:spcPts val="5830"/>
              </a:lnSpc>
              <a:spcBef>
                <a:spcPts val="785"/>
              </a:spcBef>
            </a:pPr>
            <a:r>
              <a:rPr lang="en-US" sz="4900" b="1" spc="-60" dirty="0">
                <a:solidFill>
                  <a:srgbClr val="F37524"/>
                </a:solidFill>
                <a:latin typeface="Myriad Pro"/>
                <a:cs typeface="Myriad Pro"/>
              </a:rPr>
              <a:t>imagery</a:t>
            </a:r>
            <a:endParaRPr lang="en-US" sz="4900" dirty="0">
              <a:latin typeface="Myriad Pro"/>
              <a:cs typeface="Myriad Pr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" y="1843404"/>
            <a:ext cx="6264441" cy="4848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6960" marR="473709" indent="-285750">
              <a:lnSpc>
                <a:spcPct val="100699"/>
              </a:lnSpc>
              <a:spcBef>
                <a:spcPts val="5"/>
              </a:spcBef>
              <a:buFont typeface="Wingdings" panose="05000000000000000000" pitchFamily="2" charset="2"/>
              <a:buChar char="Ø"/>
            </a:pPr>
            <a:r>
              <a:rPr lang="en-US" sz="2600" spc="-5" dirty="0">
                <a:solidFill>
                  <a:srgbClr val="FFFFFF"/>
                </a:solidFill>
                <a:cs typeface="Calibri"/>
              </a:rPr>
              <a:t>Photography should be kept simple with a singular focus so as not to distract from the design. </a:t>
            </a:r>
          </a:p>
          <a:p>
            <a:pPr marL="791210" marR="473709">
              <a:lnSpc>
                <a:spcPct val="100699"/>
              </a:lnSpc>
              <a:spcBef>
                <a:spcPts val="5"/>
              </a:spcBef>
            </a:pPr>
            <a:endParaRPr lang="en-US" spc="-5" dirty="0">
              <a:solidFill>
                <a:srgbClr val="FFFFFF"/>
              </a:solidFill>
              <a:cs typeface="Calibri"/>
            </a:endParaRPr>
          </a:p>
          <a:p>
            <a:pPr marL="791210" marR="473709">
              <a:lnSpc>
                <a:spcPct val="100699"/>
              </a:lnSpc>
              <a:spcBef>
                <a:spcPts val="5"/>
              </a:spcBef>
            </a:pPr>
            <a:endParaRPr lang="en-US" spc="-5" dirty="0">
              <a:solidFill>
                <a:srgbClr val="FFFFFF"/>
              </a:solidFill>
              <a:cs typeface="Calibri"/>
            </a:endParaRPr>
          </a:p>
          <a:p>
            <a:pPr marL="1076960" marR="473709" indent="-285750">
              <a:lnSpc>
                <a:spcPct val="100699"/>
              </a:lnSpc>
              <a:spcBef>
                <a:spcPts val="5"/>
              </a:spcBef>
              <a:buFont typeface="Wingdings" panose="05000000000000000000" pitchFamily="2" charset="2"/>
              <a:buChar char="Ø"/>
            </a:pPr>
            <a:r>
              <a:rPr lang="en-US" sz="2600" spc="-5" dirty="0">
                <a:solidFill>
                  <a:srgbClr val="FFFFFF"/>
                </a:solidFill>
                <a:cs typeface="Calibri"/>
              </a:rPr>
              <a:t>Images with low or bad lighting should NOT</a:t>
            </a:r>
            <a:r>
              <a:rPr lang="en-US" sz="2600" spc="20" dirty="0">
                <a:solidFill>
                  <a:srgbClr val="FFFFFF"/>
                </a:solidFill>
                <a:cs typeface="Calibri"/>
              </a:rPr>
              <a:t> </a:t>
            </a:r>
            <a:r>
              <a:rPr lang="en-US" sz="2600" spc="-5" dirty="0">
                <a:solidFill>
                  <a:srgbClr val="FFFFFF"/>
                </a:solidFill>
                <a:cs typeface="Calibri"/>
              </a:rPr>
              <a:t>be used and photography should not be scaled disproportionately.</a:t>
            </a:r>
          </a:p>
          <a:p>
            <a:pPr marL="791210" marR="473709">
              <a:lnSpc>
                <a:spcPct val="100699"/>
              </a:lnSpc>
              <a:spcBef>
                <a:spcPts val="5"/>
              </a:spcBef>
            </a:pPr>
            <a:endParaRPr lang="en-US" spc="-5" dirty="0">
              <a:solidFill>
                <a:srgbClr val="FFFFFF"/>
              </a:solidFill>
              <a:cs typeface="Calibri"/>
            </a:endParaRPr>
          </a:p>
          <a:p>
            <a:pPr marL="791210" marR="473709">
              <a:lnSpc>
                <a:spcPct val="100699"/>
              </a:lnSpc>
              <a:spcBef>
                <a:spcPts val="5"/>
              </a:spcBef>
            </a:pPr>
            <a:endParaRPr lang="en-US" spc="-5" dirty="0">
              <a:solidFill>
                <a:srgbClr val="FFFFFF"/>
              </a:solidFill>
              <a:cs typeface="Calibri"/>
            </a:endParaRPr>
          </a:p>
          <a:p>
            <a:pPr marL="1076960" marR="473709" indent="-285750">
              <a:lnSpc>
                <a:spcPct val="100699"/>
              </a:lnSpc>
              <a:spcBef>
                <a:spcPts val="5"/>
              </a:spcBef>
              <a:buFont typeface="Wingdings" panose="05000000000000000000" pitchFamily="2" charset="2"/>
              <a:buChar char="Ø"/>
            </a:pPr>
            <a:r>
              <a:rPr lang="en-US" sz="2600" spc="-5" dirty="0">
                <a:solidFill>
                  <a:srgbClr val="FFFFFF"/>
                </a:solidFill>
                <a:cs typeface="Calibri"/>
              </a:rPr>
              <a:t>Clip art should never be used regardless of the target audience.</a:t>
            </a:r>
            <a:endParaRPr lang="en-US" sz="2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55179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7857" y="551052"/>
            <a:ext cx="2878119" cy="20146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6781965" y="4951270"/>
            <a:ext cx="2893663" cy="20243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3684910" y="583895"/>
            <a:ext cx="2878121" cy="20146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87855" y="2669066"/>
            <a:ext cx="2878121" cy="20146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6813257" y="583895"/>
            <a:ext cx="2878112" cy="20146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3637991" y="2718333"/>
            <a:ext cx="2893657" cy="20243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6797607" y="2816835"/>
            <a:ext cx="2893660" cy="202434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3606702" y="4819920"/>
            <a:ext cx="2987525" cy="213440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56572" y="4803501"/>
            <a:ext cx="2929413" cy="209312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8942489" y="6364782"/>
            <a:ext cx="903605" cy="800735"/>
          </a:xfrm>
          <a:custGeom>
            <a:avLst/>
            <a:gdLst/>
            <a:ahLst/>
            <a:cxnLst/>
            <a:rect l="l" t="t" r="r" b="b"/>
            <a:pathLst>
              <a:path w="903604" h="800734">
                <a:moveTo>
                  <a:pt x="0" y="800138"/>
                </a:moveTo>
                <a:lnTo>
                  <a:pt x="902995" y="800138"/>
                </a:lnTo>
                <a:lnTo>
                  <a:pt x="902995" y="0"/>
                </a:lnTo>
                <a:lnTo>
                  <a:pt x="0" y="0"/>
                </a:lnTo>
                <a:lnTo>
                  <a:pt x="0" y="800138"/>
                </a:lnTo>
                <a:close/>
              </a:path>
            </a:pathLst>
          </a:custGeom>
          <a:solidFill>
            <a:srgbClr val="16839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9222953" y="6511652"/>
            <a:ext cx="452120" cy="5155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50" spc="-20" dirty="0">
                <a:solidFill>
                  <a:srgbClr val="D1D3D4"/>
                </a:solidFill>
                <a:latin typeface="Calibri"/>
                <a:cs typeface="Calibri"/>
              </a:rPr>
              <a:t>3</a:t>
            </a:r>
            <a:r>
              <a:rPr lang="en-US" sz="3350" spc="-20" dirty="0">
                <a:solidFill>
                  <a:srgbClr val="D1D3D4"/>
                </a:solidFill>
                <a:latin typeface="Calibri"/>
                <a:cs typeface="Calibri"/>
              </a:rPr>
              <a:t>8</a:t>
            </a:r>
            <a:endParaRPr sz="33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logodatabases.com/wp-content/uploads/2012/05/Publix-Shopping-Lo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84"/>
          <a:stretch/>
        </p:blipFill>
        <p:spPr bwMode="auto">
          <a:xfrm>
            <a:off x="742950" y="1581150"/>
            <a:ext cx="8540450" cy="240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9101" y="4705350"/>
            <a:ext cx="9753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669900"/>
                </a:solidFill>
                <a:latin typeface="Myriad Pro"/>
              </a:rPr>
              <a:t>“Shopping is a pleasure”</a:t>
            </a:r>
          </a:p>
        </p:txBody>
      </p:sp>
    </p:spTree>
    <p:extLst>
      <p:ext uri="{BB962C8B-B14F-4D97-AF65-F5344CB8AC3E}">
        <p14:creationId xmlns:p14="http://schemas.microsoft.com/office/powerpoint/2010/main" val="193453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72700" cy="7905750"/>
          </a:xfrm>
          <a:custGeom>
            <a:avLst/>
            <a:gdLst/>
            <a:ahLst/>
            <a:cxnLst/>
            <a:rect l="l" t="t" r="r" b="b"/>
            <a:pathLst>
              <a:path w="10156825" h="7802880">
                <a:moveTo>
                  <a:pt x="0" y="7802511"/>
                </a:moveTo>
                <a:lnTo>
                  <a:pt x="10156748" y="7802511"/>
                </a:lnTo>
                <a:lnTo>
                  <a:pt x="10156748" y="0"/>
                </a:lnTo>
                <a:lnTo>
                  <a:pt x="0" y="0"/>
                </a:lnTo>
                <a:lnTo>
                  <a:pt x="0" y="7802511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9216390" y="7037070"/>
            <a:ext cx="956310" cy="868680"/>
          </a:xfrm>
          <a:custGeom>
            <a:avLst/>
            <a:gdLst/>
            <a:ahLst/>
            <a:cxnLst/>
            <a:rect l="l" t="t" r="r" b="b"/>
            <a:pathLst>
              <a:path w="956310" h="868679">
                <a:moveTo>
                  <a:pt x="0" y="868603"/>
                </a:moveTo>
                <a:lnTo>
                  <a:pt x="955878" y="868603"/>
                </a:lnTo>
                <a:lnTo>
                  <a:pt x="955878" y="0"/>
                </a:lnTo>
                <a:lnTo>
                  <a:pt x="0" y="0"/>
                </a:lnTo>
                <a:lnTo>
                  <a:pt x="0" y="868603"/>
                </a:lnTo>
                <a:close/>
              </a:path>
            </a:pathLst>
          </a:custGeom>
          <a:solidFill>
            <a:srgbClr val="F375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675980" y="2055554"/>
            <a:ext cx="9420553" cy="55707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9125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4000" spc="-35" dirty="0">
                <a:solidFill>
                  <a:schemeClr val="bg1"/>
                </a:solidFill>
                <a:latin typeface="Calibri"/>
                <a:cs typeface="Calibri"/>
              </a:rPr>
              <a:t>Pray for the church &amp; our efforts throughout this process</a:t>
            </a:r>
          </a:p>
          <a:p>
            <a:pPr marL="619125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4000" spc="-35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619125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4200" spc="-35" dirty="0">
                <a:solidFill>
                  <a:schemeClr val="bg1"/>
                </a:solidFill>
                <a:latin typeface="Calibri"/>
                <a:cs typeface="Calibri"/>
              </a:rPr>
              <a:t>Open your mind to change</a:t>
            </a:r>
          </a:p>
          <a:p>
            <a:pPr marL="619125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4200" spc="-35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619125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4200" spc="-35" dirty="0">
                <a:solidFill>
                  <a:schemeClr val="bg1"/>
                </a:solidFill>
                <a:latin typeface="Calibri"/>
                <a:cs typeface="Calibri"/>
              </a:rPr>
              <a:t>Invite young adults to church</a:t>
            </a:r>
          </a:p>
          <a:p>
            <a:pPr marL="619125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4200" spc="-35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619125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4200" spc="-35" dirty="0">
                <a:solidFill>
                  <a:schemeClr val="bg1"/>
                </a:solidFill>
                <a:latin typeface="Calibri"/>
                <a:cs typeface="Calibri"/>
              </a:rPr>
              <a:t>Adhere to all branding guidelines</a:t>
            </a:r>
          </a:p>
          <a:p>
            <a:pPr marL="47625">
              <a:lnSpc>
                <a:spcPct val="100000"/>
              </a:lnSpc>
            </a:pPr>
            <a:r>
              <a:rPr lang="en-US" sz="3200" spc="-35" dirty="0">
                <a:solidFill>
                  <a:schemeClr val="bg1"/>
                </a:solidFill>
                <a:latin typeface="Calibri"/>
                <a:cs typeface="Calibri"/>
              </a:rPr>
              <a:t>		     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01473" y="499165"/>
            <a:ext cx="9871227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7200" b="1" spc="-375" dirty="0">
                <a:solidFill>
                  <a:srgbClr val="168390"/>
                </a:solidFill>
                <a:latin typeface="Myriad Pro"/>
                <a:cs typeface="Myriad Pro"/>
              </a:rPr>
              <a:t>So What’s Your Part?</a:t>
            </a:r>
            <a:endParaRPr sz="7200" dirty="0">
              <a:latin typeface="Myriad Pro"/>
              <a:cs typeface="Myriad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66719" y="7214390"/>
            <a:ext cx="641615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50" dirty="0">
                <a:solidFill>
                  <a:schemeClr val="bg1"/>
                </a:solidFill>
                <a:latin typeface="Calibri" panose="020F0502020204030204" pitchFamily="34" charset="0"/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1363559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018" y="0"/>
            <a:ext cx="10172700" cy="7886700"/>
          </a:xfrm>
          <a:custGeom>
            <a:avLst/>
            <a:gdLst/>
            <a:ahLst/>
            <a:cxnLst/>
            <a:rect l="l" t="t" r="r" b="b"/>
            <a:pathLst>
              <a:path w="10156825" h="7802880">
                <a:moveTo>
                  <a:pt x="0" y="7802511"/>
                </a:moveTo>
                <a:lnTo>
                  <a:pt x="10156748" y="7802511"/>
                </a:lnTo>
                <a:lnTo>
                  <a:pt x="10156748" y="0"/>
                </a:lnTo>
                <a:lnTo>
                  <a:pt x="0" y="0"/>
                </a:lnTo>
                <a:lnTo>
                  <a:pt x="0" y="7802511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9209372" y="7018020"/>
            <a:ext cx="956310" cy="868680"/>
          </a:xfrm>
          <a:custGeom>
            <a:avLst/>
            <a:gdLst/>
            <a:ahLst/>
            <a:cxnLst/>
            <a:rect l="l" t="t" r="r" b="b"/>
            <a:pathLst>
              <a:path w="956310" h="868679">
                <a:moveTo>
                  <a:pt x="0" y="868603"/>
                </a:moveTo>
                <a:lnTo>
                  <a:pt x="955878" y="868603"/>
                </a:lnTo>
                <a:lnTo>
                  <a:pt x="955878" y="0"/>
                </a:lnTo>
                <a:lnTo>
                  <a:pt x="0" y="0"/>
                </a:lnTo>
                <a:lnTo>
                  <a:pt x="0" y="868603"/>
                </a:lnTo>
                <a:close/>
              </a:path>
            </a:pathLst>
          </a:custGeom>
          <a:solidFill>
            <a:srgbClr val="F375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971550" y="2269329"/>
            <a:ext cx="9420553" cy="4955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9125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4000" spc="-35" dirty="0">
                <a:solidFill>
                  <a:schemeClr val="bg1"/>
                </a:solidFill>
                <a:latin typeface="Calibri"/>
                <a:cs typeface="Calibri"/>
              </a:rPr>
              <a:t>www.faithchapel.net/brand</a:t>
            </a:r>
          </a:p>
          <a:p>
            <a:pPr marL="619125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4000" spc="-35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619125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4200" spc="-35" dirty="0">
                <a:solidFill>
                  <a:schemeClr val="bg1"/>
                </a:solidFill>
                <a:latin typeface="Calibri"/>
                <a:cs typeface="Calibri"/>
              </a:rPr>
              <a:t>Brand Book</a:t>
            </a:r>
          </a:p>
          <a:p>
            <a:pPr marL="619125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4200" spc="-35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619125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4200" spc="-35" dirty="0">
                <a:solidFill>
                  <a:schemeClr val="bg1"/>
                </a:solidFill>
                <a:latin typeface="Calibri"/>
                <a:cs typeface="Calibri"/>
              </a:rPr>
              <a:t>Mp3 Recording</a:t>
            </a:r>
          </a:p>
          <a:p>
            <a:pPr marL="619125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4200" spc="-35" dirty="0">
              <a:solidFill>
                <a:schemeClr val="bg1"/>
              </a:solidFill>
              <a:latin typeface="Calibri"/>
              <a:cs typeface="Calibri"/>
            </a:endParaRPr>
          </a:p>
          <a:p>
            <a:pPr marL="619125" indent="-5715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4200" spc="-35" dirty="0">
                <a:solidFill>
                  <a:schemeClr val="bg1"/>
                </a:solidFill>
                <a:latin typeface="Calibri"/>
                <a:cs typeface="Calibri"/>
              </a:rPr>
              <a:t>Marketing Staff</a:t>
            </a:r>
          </a:p>
          <a:p>
            <a:pPr marL="47625">
              <a:lnSpc>
                <a:spcPct val="100000"/>
              </a:lnSpc>
            </a:pPr>
            <a:r>
              <a:rPr lang="en-US" sz="3200" spc="-35" dirty="0">
                <a:solidFill>
                  <a:schemeClr val="bg1"/>
                </a:solidFill>
                <a:latin typeface="Calibri"/>
                <a:cs typeface="Calibri"/>
              </a:rPr>
              <a:t>		     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01473" y="499165"/>
            <a:ext cx="9871227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7200" b="1" spc="-375" dirty="0">
                <a:solidFill>
                  <a:srgbClr val="168390"/>
                </a:solidFill>
                <a:latin typeface="Myriad Pro"/>
                <a:cs typeface="Myriad Pro"/>
              </a:rPr>
              <a:t>Available Resources</a:t>
            </a:r>
            <a:endParaRPr sz="7200" dirty="0">
              <a:latin typeface="Myriad Pro"/>
              <a:cs typeface="Myriad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66719" y="7214390"/>
            <a:ext cx="641615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50" dirty="0">
                <a:solidFill>
                  <a:schemeClr val="bg1"/>
                </a:solidFill>
                <a:latin typeface="Calibri" panose="020F0502020204030204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6622889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018" y="0"/>
            <a:ext cx="10172700" cy="7886700"/>
          </a:xfrm>
          <a:custGeom>
            <a:avLst/>
            <a:gdLst/>
            <a:ahLst/>
            <a:cxnLst/>
            <a:rect l="l" t="t" r="r" b="b"/>
            <a:pathLst>
              <a:path w="10156825" h="7802880">
                <a:moveTo>
                  <a:pt x="0" y="7802511"/>
                </a:moveTo>
                <a:lnTo>
                  <a:pt x="10156748" y="7802511"/>
                </a:lnTo>
                <a:lnTo>
                  <a:pt x="10156748" y="0"/>
                </a:lnTo>
                <a:lnTo>
                  <a:pt x="0" y="0"/>
                </a:lnTo>
                <a:lnTo>
                  <a:pt x="0" y="7802511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9209372" y="7018020"/>
            <a:ext cx="956310" cy="868680"/>
          </a:xfrm>
          <a:custGeom>
            <a:avLst/>
            <a:gdLst/>
            <a:ahLst/>
            <a:cxnLst/>
            <a:rect l="l" t="t" r="r" b="b"/>
            <a:pathLst>
              <a:path w="956310" h="868679">
                <a:moveTo>
                  <a:pt x="0" y="868603"/>
                </a:moveTo>
                <a:lnTo>
                  <a:pt x="955878" y="868603"/>
                </a:lnTo>
                <a:lnTo>
                  <a:pt x="955878" y="0"/>
                </a:lnTo>
                <a:lnTo>
                  <a:pt x="0" y="0"/>
                </a:lnTo>
                <a:lnTo>
                  <a:pt x="0" y="868603"/>
                </a:lnTo>
                <a:close/>
              </a:path>
            </a:pathLst>
          </a:custGeom>
          <a:solidFill>
            <a:srgbClr val="F375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504950" y="3389352"/>
            <a:ext cx="9871227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7200" b="1" spc="-375" dirty="0">
                <a:solidFill>
                  <a:srgbClr val="F37524"/>
                </a:solidFill>
                <a:latin typeface="Myriad Pro"/>
                <a:cs typeface="Myriad Pro"/>
              </a:rPr>
              <a:t>Acknowledgments</a:t>
            </a:r>
            <a:endParaRPr sz="7200" dirty="0">
              <a:solidFill>
                <a:srgbClr val="F37524"/>
              </a:solidFill>
              <a:latin typeface="Myriad Pro"/>
              <a:cs typeface="Myriad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66719" y="7214390"/>
            <a:ext cx="641615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50" dirty="0">
                <a:solidFill>
                  <a:schemeClr val="bg1"/>
                </a:solidFill>
                <a:latin typeface="Calibri" panose="020F0502020204030204" pitchFamily="34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15927982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018" y="0"/>
            <a:ext cx="10172700" cy="7886700"/>
          </a:xfrm>
          <a:custGeom>
            <a:avLst/>
            <a:gdLst/>
            <a:ahLst/>
            <a:cxnLst/>
            <a:rect l="l" t="t" r="r" b="b"/>
            <a:pathLst>
              <a:path w="10156825" h="7802880">
                <a:moveTo>
                  <a:pt x="0" y="7802511"/>
                </a:moveTo>
                <a:lnTo>
                  <a:pt x="10156748" y="7802511"/>
                </a:lnTo>
                <a:lnTo>
                  <a:pt x="10156748" y="0"/>
                </a:lnTo>
                <a:lnTo>
                  <a:pt x="0" y="0"/>
                </a:lnTo>
                <a:lnTo>
                  <a:pt x="0" y="7802511"/>
                </a:lnTo>
                <a:close/>
              </a:path>
            </a:pathLst>
          </a:custGeom>
          <a:solidFill>
            <a:srgbClr val="010202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9209372" y="7018020"/>
            <a:ext cx="956310" cy="868680"/>
          </a:xfrm>
          <a:custGeom>
            <a:avLst/>
            <a:gdLst/>
            <a:ahLst/>
            <a:cxnLst/>
            <a:rect l="l" t="t" r="r" b="b"/>
            <a:pathLst>
              <a:path w="956310" h="868679">
                <a:moveTo>
                  <a:pt x="0" y="868603"/>
                </a:moveTo>
                <a:lnTo>
                  <a:pt x="955878" y="868603"/>
                </a:lnTo>
                <a:lnTo>
                  <a:pt x="955878" y="0"/>
                </a:lnTo>
                <a:lnTo>
                  <a:pt x="0" y="0"/>
                </a:lnTo>
                <a:lnTo>
                  <a:pt x="0" y="868603"/>
                </a:lnTo>
                <a:close/>
              </a:path>
            </a:pathLst>
          </a:custGeom>
          <a:solidFill>
            <a:srgbClr val="F37524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29076" y="3389352"/>
            <a:ext cx="9871227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lang="en-US" sz="7200" b="1" spc="-375" dirty="0">
                <a:solidFill>
                  <a:schemeClr val="bg1"/>
                </a:solidFill>
                <a:latin typeface="Myriad Pro"/>
                <a:cs typeface="Myriad Pro"/>
              </a:rPr>
              <a:t>Q &amp; A</a:t>
            </a:r>
            <a:endParaRPr sz="7200" dirty="0">
              <a:solidFill>
                <a:schemeClr val="bg1"/>
              </a:solidFill>
              <a:latin typeface="Myriad Pro"/>
              <a:cs typeface="Myriad Pro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66719" y="7214390"/>
            <a:ext cx="641615" cy="607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50" dirty="0">
                <a:solidFill>
                  <a:schemeClr val="bg1"/>
                </a:solidFill>
                <a:latin typeface="Calibri" panose="020F0502020204030204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2018998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49" y="819150"/>
            <a:ext cx="4267200" cy="426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550" y="5391150"/>
            <a:ext cx="9753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Myriad Pro"/>
              </a:rPr>
              <a:t>Worship Music</a:t>
            </a:r>
          </a:p>
        </p:txBody>
      </p:sp>
    </p:spTree>
    <p:extLst>
      <p:ext uri="{BB962C8B-B14F-4D97-AF65-F5344CB8AC3E}">
        <p14:creationId xmlns:p14="http://schemas.microsoft.com/office/powerpoint/2010/main" val="270126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438150"/>
            <a:ext cx="6448867" cy="36242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550" y="4705350"/>
            <a:ext cx="9753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tx2">
                    <a:lumMod val="75000"/>
                  </a:schemeClr>
                </a:solidFill>
                <a:latin typeface="Myriad Pro"/>
              </a:rPr>
              <a:t>HOPE</a:t>
            </a:r>
          </a:p>
        </p:txBody>
      </p:sp>
    </p:spTree>
    <p:extLst>
      <p:ext uri="{BB962C8B-B14F-4D97-AF65-F5344CB8AC3E}">
        <p14:creationId xmlns:p14="http://schemas.microsoft.com/office/powerpoint/2010/main" val="351190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604" y="1123950"/>
            <a:ext cx="7427089" cy="2514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350" y="3943350"/>
            <a:ext cx="9753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660033"/>
                </a:solidFill>
                <a:latin typeface="Myriad Pro"/>
              </a:rPr>
              <a:t>??????</a:t>
            </a:r>
          </a:p>
        </p:txBody>
      </p:sp>
    </p:spTree>
    <p:extLst>
      <p:ext uri="{BB962C8B-B14F-4D97-AF65-F5344CB8AC3E}">
        <p14:creationId xmlns:p14="http://schemas.microsoft.com/office/powerpoint/2010/main" val="208198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3677" y="241300"/>
            <a:ext cx="9693084" cy="73659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4095750" y="2878081"/>
            <a:ext cx="5643505" cy="3411831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165735" rIns="0" bIns="0" rtlCol="0">
            <a:spAutoFit/>
          </a:bodyPr>
          <a:lstStyle/>
          <a:p>
            <a:pPr marL="249554" algn="ctr">
              <a:lnSpc>
                <a:spcPct val="100000"/>
              </a:lnSpc>
              <a:spcBef>
                <a:spcPts val="1305"/>
              </a:spcBef>
            </a:pPr>
            <a:r>
              <a:rPr lang="en-US" sz="8000" b="1" spc="-65" dirty="0">
                <a:solidFill>
                  <a:srgbClr val="FFFFFF"/>
                </a:solidFill>
                <a:latin typeface="Myriad Pro"/>
                <a:cs typeface="Calibri"/>
              </a:rPr>
              <a:t>Reason #1</a:t>
            </a:r>
          </a:p>
          <a:p>
            <a:pPr marL="249554" algn="ctr">
              <a:lnSpc>
                <a:spcPct val="100000"/>
              </a:lnSpc>
              <a:spcBef>
                <a:spcPts val="1305"/>
              </a:spcBef>
            </a:pPr>
            <a:r>
              <a:rPr lang="en-US" sz="6000" b="1" spc="-65" dirty="0">
                <a:solidFill>
                  <a:srgbClr val="FFFFFF"/>
                </a:solidFill>
                <a:latin typeface="Myriad Pro"/>
                <a:cs typeface="Calibri"/>
              </a:rPr>
              <a:t>To increase </a:t>
            </a:r>
            <a:r>
              <a:rPr lang="en-US" sz="6000" b="1" u="sng" spc="-65" dirty="0">
                <a:solidFill>
                  <a:srgbClr val="FFFFFF"/>
                </a:solidFill>
                <a:latin typeface="Myriad Pro"/>
                <a:cs typeface="Calibri"/>
              </a:rPr>
              <a:t>AWARENESS</a:t>
            </a:r>
            <a:endParaRPr sz="6000" u="sng" dirty="0">
              <a:latin typeface="Myriad Pro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4350" y="545052"/>
            <a:ext cx="9658350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6600" spc="-340" dirty="0">
                <a:solidFill>
                  <a:srgbClr val="FFFFFF"/>
                </a:solidFill>
              </a:rPr>
              <a:t>Why are we rebranding?</a:t>
            </a:r>
            <a:endParaRPr sz="6600" dirty="0"/>
          </a:p>
        </p:txBody>
      </p:sp>
      <p:sp>
        <p:nvSpPr>
          <p:cNvPr id="6" name="object 6"/>
          <p:cNvSpPr txBox="1"/>
          <p:nvPr/>
        </p:nvSpPr>
        <p:spPr>
          <a:xfrm>
            <a:off x="263677" y="6107887"/>
            <a:ext cx="907415" cy="689291"/>
          </a:xfrm>
          <a:prstGeom prst="rect">
            <a:avLst/>
          </a:prstGeom>
          <a:solidFill>
            <a:srgbClr val="168390"/>
          </a:solidFill>
        </p:spPr>
        <p:txBody>
          <a:bodyPr vert="horz" wrap="square" lIns="0" tIns="141605" rIns="0" bIns="0" rtlCol="0">
            <a:spAutoFit/>
          </a:bodyPr>
          <a:lstStyle/>
          <a:p>
            <a:pPr marL="227965">
              <a:lnSpc>
                <a:spcPct val="100000"/>
              </a:lnSpc>
              <a:spcBef>
                <a:spcPts val="1115"/>
              </a:spcBef>
            </a:pPr>
            <a:r>
              <a:rPr sz="3550" spc="-130" dirty="0">
                <a:solidFill>
                  <a:srgbClr val="D1D3D4"/>
                </a:solidFill>
                <a:latin typeface="Calibri"/>
                <a:cs typeface="Calibri"/>
              </a:rPr>
              <a:t>0</a:t>
            </a:r>
            <a:r>
              <a:rPr lang="en-US" sz="3550" spc="-130" dirty="0">
                <a:solidFill>
                  <a:srgbClr val="D1D3D4"/>
                </a:solidFill>
                <a:latin typeface="Calibri"/>
                <a:cs typeface="Calibri"/>
              </a:rPr>
              <a:t>7</a:t>
            </a:r>
            <a:endParaRPr sz="355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3677" y="241300"/>
            <a:ext cx="9693084" cy="73659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2876550" y="2220638"/>
            <a:ext cx="6862705" cy="5153334"/>
          </a:xfrm>
          <a:prstGeom prst="rect">
            <a:avLst/>
          </a:prstGeom>
          <a:solidFill>
            <a:srgbClr val="231F20"/>
          </a:solidFill>
        </p:spPr>
        <p:txBody>
          <a:bodyPr vert="horz" wrap="square" lIns="0" tIns="165735" rIns="0" bIns="0" rtlCol="0">
            <a:spAutoFit/>
          </a:bodyPr>
          <a:lstStyle/>
          <a:p>
            <a:pPr marL="249554">
              <a:lnSpc>
                <a:spcPct val="100000"/>
              </a:lnSpc>
              <a:spcBef>
                <a:spcPts val="1305"/>
              </a:spcBef>
            </a:pPr>
            <a:r>
              <a:rPr lang="en-US" sz="5400" b="1" spc="-65" dirty="0">
                <a:solidFill>
                  <a:srgbClr val="FFFFFF"/>
                </a:solidFill>
                <a:latin typeface="Calibri"/>
                <a:cs typeface="Calibri"/>
              </a:rPr>
              <a:t>We </a:t>
            </a:r>
            <a:r>
              <a:rPr sz="5400" b="1" spc="-65" dirty="0">
                <a:solidFill>
                  <a:srgbClr val="FFFFFF"/>
                </a:solidFill>
                <a:latin typeface="Calibri"/>
                <a:cs typeface="Calibri"/>
              </a:rPr>
              <a:t>are a </a:t>
            </a:r>
            <a:r>
              <a:rPr sz="5400" b="1" spc="-70" dirty="0">
                <a:solidFill>
                  <a:srgbClr val="F37524"/>
                </a:solidFill>
                <a:latin typeface="Calibri"/>
                <a:cs typeface="Calibri"/>
              </a:rPr>
              <a:t>“how-to”</a:t>
            </a:r>
            <a:r>
              <a:rPr lang="en-US" sz="5400" b="1" spc="-70" dirty="0">
                <a:solidFill>
                  <a:srgbClr val="F37524"/>
                </a:solidFill>
                <a:latin typeface="Calibri"/>
                <a:cs typeface="Calibri"/>
              </a:rPr>
              <a:t> </a:t>
            </a:r>
            <a:r>
              <a:rPr sz="5400" b="1" spc="-60" dirty="0">
                <a:solidFill>
                  <a:srgbClr val="FFFFFF"/>
                </a:solidFill>
                <a:latin typeface="Calibri"/>
                <a:cs typeface="Calibri"/>
              </a:rPr>
              <a:t>Bible-teaching </a:t>
            </a:r>
            <a:r>
              <a:rPr sz="5400" b="1" spc="-65" dirty="0">
                <a:solidFill>
                  <a:srgbClr val="FFFFFF"/>
                </a:solidFill>
                <a:latin typeface="Calibri"/>
                <a:cs typeface="Calibri"/>
              </a:rPr>
              <a:t>church </a:t>
            </a:r>
            <a:r>
              <a:rPr sz="5400" b="1" spc="-55" dirty="0">
                <a:solidFill>
                  <a:srgbClr val="FFFFFF"/>
                </a:solidFill>
                <a:latin typeface="Calibri"/>
                <a:cs typeface="Calibri"/>
              </a:rPr>
              <a:t>ﬁlled</a:t>
            </a:r>
            <a:r>
              <a:rPr sz="5400" b="1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400" b="1" spc="-65" dirty="0">
                <a:solidFill>
                  <a:srgbClr val="FFFFFF"/>
                </a:solidFill>
                <a:latin typeface="Calibri"/>
                <a:cs typeface="Calibri"/>
              </a:rPr>
              <a:t>with</a:t>
            </a:r>
            <a:r>
              <a:rPr lang="en-US" sz="5400" dirty="0">
                <a:latin typeface="Calibri"/>
                <a:cs typeface="Calibri"/>
              </a:rPr>
              <a:t> </a:t>
            </a:r>
            <a:r>
              <a:rPr sz="5400" b="1" spc="-65" dirty="0">
                <a:solidFill>
                  <a:srgbClr val="FFFFFF"/>
                </a:solidFill>
                <a:latin typeface="Calibri"/>
                <a:cs typeface="Calibri"/>
              </a:rPr>
              <a:t>people </a:t>
            </a:r>
            <a:r>
              <a:rPr sz="5400" b="1" spc="-80" dirty="0">
                <a:solidFill>
                  <a:srgbClr val="FFFFFF"/>
                </a:solidFill>
                <a:latin typeface="Calibri"/>
                <a:cs typeface="Calibri"/>
              </a:rPr>
              <a:t>who </a:t>
            </a:r>
            <a:r>
              <a:rPr sz="5400" b="1" spc="-75" dirty="0">
                <a:solidFill>
                  <a:srgbClr val="FFFFFF"/>
                </a:solidFill>
                <a:latin typeface="Calibri"/>
                <a:cs typeface="Calibri"/>
              </a:rPr>
              <a:t>have </a:t>
            </a:r>
            <a:r>
              <a:rPr sz="5400" b="1" spc="-65" dirty="0">
                <a:solidFill>
                  <a:srgbClr val="FFFFFF"/>
                </a:solidFill>
                <a:latin typeface="Calibri"/>
                <a:cs typeface="Calibri"/>
              </a:rPr>
              <a:t>a love</a:t>
            </a:r>
            <a:r>
              <a:rPr lang="en-US" sz="5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400" b="1" spc="-6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5400" b="1" spc="-80" dirty="0">
                <a:solidFill>
                  <a:srgbClr val="FFFFFF"/>
                </a:solidFill>
                <a:latin typeface="Calibri"/>
                <a:cs typeface="Calibri"/>
              </a:rPr>
              <a:t>God’s </a:t>
            </a:r>
            <a:r>
              <a:rPr sz="5400" b="1" spc="-95" dirty="0">
                <a:solidFill>
                  <a:srgbClr val="FFFFFF"/>
                </a:solidFill>
                <a:latin typeface="Calibri"/>
                <a:cs typeface="Calibri"/>
              </a:rPr>
              <a:t>Word </a:t>
            </a:r>
            <a:r>
              <a:rPr sz="5400" b="1" spc="-7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5400" b="1" spc="-6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lang="en-US" sz="5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400" b="1" spc="-65" dirty="0">
                <a:solidFill>
                  <a:srgbClr val="FFFFFF"/>
                </a:solidFill>
                <a:latin typeface="Calibri"/>
                <a:cs typeface="Calibri"/>
              </a:rPr>
              <a:t>love for</a:t>
            </a:r>
            <a:r>
              <a:rPr sz="5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5400" b="1" spc="-60" dirty="0">
                <a:solidFill>
                  <a:srgbClr val="FFFFFF"/>
                </a:solidFill>
                <a:latin typeface="Calibri"/>
                <a:cs typeface="Calibri"/>
              </a:rPr>
              <a:t>others.</a:t>
            </a:r>
            <a:endParaRPr sz="5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4350" y="329609"/>
            <a:ext cx="5163822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0" spc="-340" dirty="0">
                <a:solidFill>
                  <a:srgbClr val="FFFFFF"/>
                </a:solidFill>
              </a:rPr>
              <a:t>who </a:t>
            </a:r>
            <a:r>
              <a:rPr sz="8000" b="0" spc="-320" dirty="0">
                <a:solidFill>
                  <a:srgbClr val="FFFFFF"/>
                </a:solidFill>
              </a:rPr>
              <a:t>we</a:t>
            </a:r>
            <a:r>
              <a:rPr sz="8000" b="0" spc="-160" dirty="0">
                <a:solidFill>
                  <a:srgbClr val="FFFFFF"/>
                </a:solidFill>
              </a:rPr>
              <a:t> </a:t>
            </a:r>
            <a:r>
              <a:rPr sz="8000" b="0" spc="-260" dirty="0">
                <a:solidFill>
                  <a:srgbClr val="FFFFFF"/>
                </a:solidFill>
              </a:rPr>
              <a:t>are</a:t>
            </a:r>
            <a:endParaRPr sz="8000" dirty="0"/>
          </a:p>
        </p:txBody>
      </p:sp>
      <p:sp>
        <p:nvSpPr>
          <p:cNvPr id="6" name="object 6"/>
          <p:cNvSpPr txBox="1"/>
          <p:nvPr/>
        </p:nvSpPr>
        <p:spPr>
          <a:xfrm>
            <a:off x="263677" y="6107887"/>
            <a:ext cx="907415" cy="689291"/>
          </a:xfrm>
          <a:prstGeom prst="rect">
            <a:avLst/>
          </a:prstGeom>
          <a:solidFill>
            <a:srgbClr val="168390"/>
          </a:solidFill>
        </p:spPr>
        <p:txBody>
          <a:bodyPr vert="horz" wrap="square" lIns="0" tIns="141605" rIns="0" bIns="0" rtlCol="0">
            <a:spAutoFit/>
          </a:bodyPr>
          <a:lstStyle/>
          <a:p>
            <a:pPr marL="227965">
              <a:lnSpc>
                <a:spcPct val="100000"/>
              </a:lnSpc>
              <a:spcBef>
                <a:spcPts val="1115"/>
              </a:spcBef>
            </a:pPr>
            <a:r>
              <a:rPr sz="3550" spc="-130" dirty="0">
                <a:solidFill>
                  <a:srgbClr val="D1D3D4"/>
                </a:solidFill>
                <a:latin typeface="Calibri"/>
                <a:cs typeface="Calibri"/>
              </a:rPr>
              <a:t>0</a:t>
            </a:r>
            <a:r>
              <a:rPr lang="en-US" sz="3550" spc="-130" dirty="0">
                <a:solidFill>
                  <a:srgbClr val="D1D3D4"/>
                </a:solidFill>
                <a:latin typeface="Calibri"/>
                <a:cs typeface="Calibri"/>
              </a:rPr>
              <a:t>8</a:t>
            </a:r>
            <a:endParaRPr sz="355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3837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812</TotalTime>
  <Words>2803</Words>
  <Application>Microsoft Macintosh PowerPoint</Application>
  <PresentationFormat>Custom</PresentationFormat>
  <Paragraphs>528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Calibri</vt:lpstr>
      <vt:lpstr>Calibri Light</vt:lpstr>
      <vt:lpstr>Myriad Pro</vt:lpstr>
      <vt:lpstr>Myriad Pro Cond</vt:lpstr>
      <vt:lpstr>Myriad Pro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are we rebranding?</vt:lpstr>
      <vt:lpstr>who we are</vt:lpstr>
      <vt:lpstr>PowerPoint Presentation</vt:lpstr>
      <vt:lpstr>PowerPoint Presentation</vt:lpstr>
      <vt:lpstr>core values</vt:lpstr>
      <vt:lpstr>Why are we rebranding?</vt:lpstr>
      <vt:lpstr>OUR TARGET</vt:lpstr>
      <vt:lpstr>Why are we rebranding?</vt:lpstr>
      <vt:lpstr>PowerPoint Presentation</vt:lpstr>
      <vt:lpstr>LOGO IDENTITY AND USAGE</vt:lpstr>
      <vt:lpstr>color palette</vt:lpstr>
      <vt:lpstr>LOGO SPECIFICATIONS</vt:lpstr>
      <vt:lpstr>acceptable logo variations</vt:lpstr>
      <vt:lpstr>PowerPoint Presentation</vt:lpstr>
      <vt:lpstr>PowerPoint Presentation</vt:lpstr>
      <vt:lpstr>PowerPoint Presentation</vt:lpstr>
      <vt:lpstr>typography (official fonts)</vt:lpstr>
      <vt:lpstr>typography (official fonts)</vt:lpstr>
      <vt:lpstr>stationary</vt:lpstr>
      <vt:lpstr>banners</vt:lpstr>
      <vt:lpstr>promotional items</vt:lpstr>
      <vt:lpstr>apparel</vt:lpstr>
      <vt:lpstr>apparel continued</vt:lpstr>
      <vt:lpstr>COMMUNICATIONS STANDARDS</vt:lpstr>
      <vt:lpstr>our brand is...</vt:lpstr>
      <vt:lpstr>how to communicate</vt:lpstr>
      <vt:lpstr>our brand in action</vt:lpstr>
      <vt:lpstr>terminology</vt:lpstr>
      <vt:lpstr>SPIRITUAL REFERENCES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 Book - Faith Chapel Oct 2016 Letter Size</dc:title>
  <dc:creator>Michael K. Moore</dc:creator>
  <cp:lastModifiedBy>Dantrel Robinson</cp:lastModifiedBy>
  <cp:revision>82</cp:revision>
  <cp:lastPrinted>2016-11-02T13:41:50Z</cp:lastPrinted>
  <dcterms:created xsi:type="dcterms:W3CDTF">2016-11-01T10:08:29Z</dcterms:created>
  <dcterms:modified xsi:type="dcterms:W3CDTF">2017-01-11T19:10:12Z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2016-10-28T00:00:00Z</vt:filetime>
  </property>
  <property fmtid="{D5CDD505-2E9C-101B-9397-08002B2CF9AE}" pid="3" name="Creator">
    <vt:lpwstr>Adobe Illustrator CC 2015.3 (Windows)</vt:lpwstr>
  </property>
  <property fmtid="{D5CDD505-2E9C-101B-9397-08002B2CF9AE}" pid="4" name="LastSaved">
    <vt:filetime>2016-11-01T00:00:00Z</vt:filetime>
  </property>
</Properties>
</file>